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815" r:id="rId3"/>
    <p:sldId id="801" r:id="rId4"/>
    <p:sldId id="802" r:id="rId5"/>
    <p:sldId id="798" r:id="rId6"/>
    <p:sldId id="816" r:id="rId7"/>
    <p:sldId id="817" r:id="rId8"/>
    <p:sldId id="823" r:id="rId9"/>
    <p:sldId id="824" r:id="rId10"/>
    <p:sldId id="821" r:id="rId11"/>
    <p:sldId id="819" r:id="rId12"/>
    <p:sldId id="820" r:id="rId13"/>
    <p:sldId id="827" r:id="rId14"/>
    <p:sldId id="825" r:id="rId15"/>
    <p:sldId id="826" r:id="rId16"/>
    <p:sldId id="828" r:id="rId17"/>
    <p:sldId id="829" r:id="rId18"/>
    <p:sldId id="822" r:id="rId19"/>
    <p:sldId id="830" r:id="rId20"/>
    <p:sldId id="831" r:id="rId21"/>
    <p:sldId id="833" r:id="rId22"/>
    <p:sldId id="832" r:id="rId23"/>
    <p:sldId id="834" r:id="rId24"/>
    <p:sldId id="835" r:id="rId25"/>
    <p:sldId id="836" r:id="rId26"/>
    <p:sldId id="837" r:id="rId27"/>
    <p:sldId id="803" r:id="rId28"/>
    <p:sldId id="656" r:id="rId29"/>
    <p:sldId id="640" r:id="rId30"/>
    <p:sldId id="742" r:id="rId31"/>
    <p:sldId id="812" r:id="rId32"/>
  </p:sldIdLst>
  <p:sldSz cx="9144000" cy="6858000" type="screen4x3"/>
  <p:notesSz cx="6888163" cy="10020300"/>
  <p:custDataLst>
    <p:tags r:id="rId3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147" autoAdjust="0"/>
  </p:normalViewPr>
  <p:slideViewPr>
    <p:cSldViewPr>
      <p:cViewPr>
        <p:scale>
          <a:sx n="81" d="100"/>
          <a:sy n="81" d="100"/>
        </p:scale>
        <p:origin x="-1038" y="-3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5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8461952209"/>
          <c:y val="2.11643148213624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smtId="4294967295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2949180603"/>
          <c:y val="1.5762854367494583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 smtId="4294967295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514396667"/>
          <c:y val="3.2210834324359894E-2"/>
        </c:manualLayout>
      </c:layout>
      <c:overlay val="0"/>
      <c:txPr>
        <a:bodyPr/>
        <a:lstStyle/>
        <a:p>
          <a:pPr>
            <a:defRPr smtId="4294967295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7462253571E-2"/>
          <c:y val="1.4641288667917252E-2"/>
          <c:w val="0.67638194561004639"/>
          <c:h val="0.983821749687194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8889160156E-2"/>
                  <c:y val="0.10541727393865585"/>
                </c:manualLayout>
              </c:layout>
              <c:spPr/>
              <c:txPr>
                <a:bodyPr/>
                <a:lstStyle/>
                <a:p>
                  <a:pPr>
                    <a:defRPr b="1" smtId="4294967295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253517151"/>
                  <c:y val="-0.158125922083854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71007156372E-2"/>
                  <c:y val="-9.95607599616050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smtId="4294967295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337</c:v>
                </c:pt>
                <c:pt idx="1">
                  <c:v>27</c:v>
                </c:pt>
                <c:pt idx="2">
                  <c:v>34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830406189"/>
          <c:w val="0.93477529287338257"/>
          <c:h val="0.22351506352424622"/>
        </c:manualLayout>
      </c:layout>
      <c:overlay val="0"/>
      <c:txPr>
        <a:bodyPr/>
        <a:lstStyle/>
        <a:p>
          <a:pPr>
            <a:defRPr sz="1400" smtId="4294967295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0106541514396667"/>
          <c:y val="3.221083432435989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7462253571E-2"/>
          <c:y val="1.4641288667917252E-2"/>
          <c:w val="0.67638194561004639"/>
          <c:h val="0.983821749687194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2431411743"/>
                  <c:y val="6.4421668648719788E-2"/>
                </c:manualLayout>
              </c:layout>
              <c:spPr/>
              <c:txPr>
                <a:bodyPr/>
                <a:lstStyle/>
                <a:p>
                  <a:pPr>
                    <a:defRPr b="1" smtId="4294967295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165999413E-2"/>
                  <c:y val="-6.14934116601943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513843536E-2"/>
                  <c:y val="-0.1083455309271812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smtId="4294967295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    </c:dLbls>
          <c:cat>
            <c:strRef>
              <c:f>Лист1!$A$2:$A$4</c:f>
              <c:strCache>
                <c:ptCount val="2"/>
                <c:pt idx="0">
                  <c:v>жилой фонд</c:v>
                </c:pt>
                <c:pt idx="1">
                  <c:v>иные места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830406189"/>
          <c:w val="0.93477529287338257"/>
          <c:h val="0.22351506352424622"/>
        </c:manualLayout>
      </c:layout>
      <c:overlay val="0"/>
      <c:txPr>
        <a:bodyPr/>
        <a:lstStyle/>
        <a:p>
          <a:pPr>
            <a:defRPr sz="1400" smtId="4294967295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 smtId="42949672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47750416398048401"/>
          <c:y val="0.10235649347305298"/>
          <c:w val="0.51183348894119263"/>
          <c:h val="0.5571649074554443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7791436612606049"/>
                  <c:y val="-5.12758269906044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0826598107814789"/>
                  <c:y val="-6.7625846713781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0.13925188779830933"/>
                  <c:y val="1.568587264046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 smtId="4294967295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</c:v>
                </c:pt>
                <c:pt idx="1">
                  <c:v>61</c:v>
                </c:pt>
                <c:pt idx="2">
                  <c:v>79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048384"/>
        <c:axId val="50050176"/>
        <c:axId val="0"/>
      </c:bar3DChart>
      <c:catAx>
        <c:axId val="5004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050176"/>
        <c:crosses val="autoZero"/>
        <c:auto val="0"/>
        <c:lblAlgn val="r"/>
        <c:lblOffset val="100"/>
        <c:noMultiLvlLbl val="0"/>
      </c:catAx>
      <c:valAx>
        <c:axId val="50050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04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49810236692428589"/>
          <c:y val="9.3750003725290298E-3"/>
          <c:w val="0.45710596442222595"/>
          <c:h val="0.71953225135803223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.23262713849544525"/>
                  <c:y val="-2.0440269261598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5.3149744868278503E-2"/>
                  <c:y val="-2.732627280056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5.5803373456001282E-2"/>
                  <c:y val="-2.5506215170025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 smtId="4294967295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057536"/>
        <c:axId val="65059072"/>
        <c:axId val="0"/>
      </c:bar3DChart>
      <c:catAx>
        <c:axId val="65057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059072"/>
        <c:crosses val="autoZero"/>
        <c:auto val="0"/>
        <c:lblAlgn val="ctr"/>
        <c:lblOffset val="100"/>
        <c:noMultiLvlLbl val="0"/>
      </c:catAx>
      <c:valAx>
        <c:axId val="65059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05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60B9-4AC6-BD27-76580A4F7A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60B9-4AC6-BD27-76580A4F7A14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F-423F-9A8E-B619970DBB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 smtId="4294967295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    </c:dLbls>
          <c:cat>
            <c:strRef>
              <c:f>Лист1!$A$2:$A$5</c:f>
              <c:strCache>
                <c:ptCount val="4"/>
                <c:pt idx="0">
                  <c:v>неработающие пенсионеры</c:v>
                </c:pt>
                <c:pt idx="1">
                  <c:v>неработающие граждане трудоспособного возраста</c:v>
                </c:pt>
                <c:pt idx="2">
                  <c:v>работающие граждане</c:v>
                </c:pt>
                <c:pt idx="3">
                  <c:v>работающие пенисонеры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17</c:v>
                </c:pt>
                <c:pt idx="2">
                  <c:v>12</c:v>
                </c:pt>
                <c:pt idx="3">
                  <c:v>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</c:spPr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 smtId="4294967295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/>
          </c:dLbls>
          <c:cat>
            <c:strRef>
              <c:f>Лист1!$A$2:$A$6</c:f>
              <c:strCache>
                <c:ptCount val="5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базовое образование</c:v>
                </c:pt>
                <c:pt idx="4">
                  <c:v>начальное 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39</c:v>
                </c:pt>
                <c:pt idx="2">
                  <c:v>17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/>
        </a:p>
      </dgm:t>
    </dgm:pt>
    <dgm:pt modelId="{5EA870F5-9C66-48D8-A52B-8B7469D754F6}" type="parTrans" cxnId="{B9E33BAC-04C2-40BD-AD37-E28A14F9CFA1}">
      <dgm:prSet/>
      <dgm:spPr/>
      <dgm:t>
        <a:bodyPr/>
        <a:lstStyle/>
        <a:p>
          <a:endParaRPr lang="ru-RU"/>
        </a:p>
      </dgm:t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gm:t>
    </dgm:pt>
    <dgm:pt modelId="{9F28CC63-5BAB-47D2-990D-00A375B6FE3A}" type="sibTrans" cxnId="{B9E33BAC-04C2-40BD-AD37-E28A14F9CFA1}">
      <dgm:prSet/>
      <dgm:spPr/>
      <dgm:t>
        <a:bodyPr/>
        <a:lstStyle/>
        <a:p>
          <a:endParaRPr lang="ru-RU"/>
        </a:p>
      </dgm:t>
    </dgm:pt>
    <dgm:pt modelId="{8A1CC7F8-E3E0-489D-869D-12C4BC71A6E6}" type="parTrans" cxnId="{39547329-7BF1-414B-A48A-CEC651DA11AA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gm:t>
    </dgm:pt>
    <dgm:pt modelId="{36B762E2-A833-4E2C-9AA1-812EF3046719}" type="sibTrans" cxnId="{39547329-7BF1-414B-A48A-CEC651DA11AA}">
      <dgm:prSet/>
      <dgm:spPr/>
      <dgm:t>
        <a:bodyPr/>
        <a:lstStyle/>
        <a:p>
          <a:endParaRPr lang="ru-RU"/>
        </a:p>
      </dgm:t>
    </dgm:pt>
    <dgm:pt modelId="{18F8C520-713D-46D4-9B09-541E29BCDCA0}" type="parTrans" cxnId="{99A7C8FC-26FF-4797-8981-F4CE593D615C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gm:t>
    </dgm:pt>
    <dgm:pt modelId="{7B07D731-CD97-4845-BB84-A1AFD7F660AE}" type="sibTrans" cxnId="{99A7C8FC-26FF-4797-8981-F4CE593D615C}">
      <dgm:prSet/>
      <dgm:spPr/>
      <dgm:t>
        <a:bodyPr/>
        <a:lstStyle/>
        <a:p>
          <a:endParaRPr lang="ru-RU"/>
        </a:p>
      </dgm:t>
    </dgm:pt>
    <dgm:pt modelId="{A3702C73-0A99-4934-83A0-8CF7628E3B54}" type="parTrans" cxnId="{81BB6AC2-2060-4CFB-BA1C-C0A32A582A35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gm:t>
    </dgm:pt>
    <dgm:pt modelId="{734470A5-D805-42AA-AD1B-2521EC31C91B}" type="sibTrans" cxnId="{81BB6AC2-2060-4CFB-BA1C-C0A32A582A35}">
      <dgm:prSet/>
      <dgm:spPr/>
      <dgm:t>
        <a:bodyPr/>
        <a:lstStyle/>
        <a:p>
          <a:endParaRPr lang="ru-RU"/>
        </a:p>
      </dgm:t>
    </dgm:pt>
    <dgm:pt modelId="{8F8C7539-BA98-4BB6-A100-E5105B2457DC}" type="parTrans" cxnId="{487CA37E-746F-4027-A83E-28A5B0D570C8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gm:t>
    </dgm:pt>
    <dgm:pt modelId="{3025D774-16D5-4477-95BE-DE1CC975BD54}" type="sibTrans" cxnId="{487CA37E-746F-4027-A83E-28A5B0D570C8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00DBABF2-EBC8-4484-8013-DD6CFC73C578}" type="pres">
      <dgm:prSet presAssocID="{813F641B-EB58-4F70-8AF7-C29C2108D35B}" presName="composite" presStyleCnt="0"/>
      <dgm:spPr/>
      <dgm:t>
        <a:bodyPr/>
        <a:lstStyle/>
        <a:p>
          <a:endParaRPr/>
        </a:p>
      </dgm:t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/>
        </a:p>
      </dgm:t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/>
        </a:p>
      </dgm:t>
    </dgm:pt>
    <dgm:pt modelId="{B9472B6F-33B6-475F-90A2-C390B0145706}" type="pres">
      <dgm:prSet presAssocID="{9F28CC63-5BAB-47D2-990D-00A375B6FE3A}" presName="spacing" presStyleCnt="0"/>
      <dgm:spPr/>
      <dgm:t>
        <a:bodyPr/>
        <a:lstStyle/>
        <a:p>
          <a:endParaRPr/>
        </a:p>
      </dgm:t>
    </dgm:pt>
    <dgm:pt modelId="{0A09DA73-4383-4182-872F-CE2E0E2F967A}" type="pres">
      <dgm:prSet presAssocID="{E63836AC-C7AB-424B-A76D-75F619687D8C}" presName="composite" presStyleCnt="0"/>
      <dgm:spPr/>
      <dgm:t>
        <a:bodyPr/>
        <a:lstStyle/>
        <a:p>
          <a:endParaRPr/>
        </a:p>
      </dgm:t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/>
        </a:p>
      </dgm:t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/>
        </a:p>
      </dgm:t>
    </dgm:pt>
    <dgm:pt modelId="{62138818-C00E-41E5-AE03-39904B128960}" type="pres">
      <dgm:prSet presAssocID="{36B762E2-A833-4E2C-9AA1-812EF3046719}" presName="spacing" presStyleCnt="0"/>
      <dgm:spPr/>
      <dgm:t>
        <a:bodyPr/>
        <a:lstStyle/>
        <a:p>
          <a:endParaRPr/>
        </a:p>
      </dgm:t>
    </dgm:pt>
    <dgm:pt modelId="{FA4AA01B-9571-45A3-B254-CA6EE519EC40}" type="pres">
      <dgm:prSet presAssocID="{604B894A-470B-4C4E-B35B-67A1BD026E40}" presName="composite" presStyleCnt="0"/>
      <dgm:spPr/>
      <dgm:t>
        <a:bodyPr/>
        <a:lstStyle/>
        <a:p>
          <a:endParaRPr/>
        </a:p>
      </dgm:t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/>
        </a:p>
      </dgm:t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/>
        </a:p>
      </dgm:t>
    </dgm:pt>
    <dgm:pt modelId="{D8BDD42D-6453-4338-979C-838600B35A43}" type="pres">
      <dgm:prSet presAssocID="{7B07D731-CD97-4845-BB84-A1AFD7F660AE}" presName="spacing" presStyleCnt="0"/>
      <dgm:spPr/>
      <dgm:t>
        <a:bodyPr/>
        <a:lstStyle/>
        <a:p>
          <a:endParaRPr/>
        </a:p>
      </dgm:t>
    </dgm:pt>
    <dgm:pt modelId="{C9AE9E7B-8A10-4F77-AAEA-946F8F448B8F}" type="pres">
      <dgm:prSet presAssocID="{29A27A6C-77B5-4C37-AA0B-37C56EDD229F}" presName="composite" presStyleCnt="0"/>
      <dgm:spPr/>
      <dgm:t>
        <a:bodyPr/>
        <a:lstStyle/>
        <a:p>
          <a:endParaRPr/>
        </a:p>
      </dgm:t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/>
        </a:p>
      </dgm:t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/>
        </a:p>
      </dgm:t>
    </dgm:pt>
    <dgm:pt modelId="{2B03FB85-CCE9-4611-8F7A-4BC99FAE06FB}" type="pres">
      <dgm:prSet presAssocID="{734470A5-D805-42AA-AD1B-2521EC31C91B}" presName="spacing" presStyleCnt="0"/>
      <dgm:spPr/>
      <dgm:t>
        <a:bodyPr/>
        <a:lstStyle/>
        <a:p>
          <a:endParaRPr/>
        </a:p>
      </dgm:t>
    </dgm:pt>
    <dgm:pt modelId="{D77ECBA4-B44D-44C4-A15B-754BBD64B00C}" type="pres">
      <dgm:prSet presAssocID="{E4FC5B7D-C79E-4D96-8F6D-F8654BBA2AC2}" presName="composite" presStyleCnt="0"/>
      <dgm:spPr/>
      <dgm:t>
        <a:bodyPr/>
        <a:lstStyle/>
        <a:p>
          <a:endParaRPr/>
        </a:p>
      </dgm:t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  <dgm:t>
        <a:bodyPr/>
        <a:lstStyle/>
        <a:p>
          <a:endParaRPr/>
        </a:p>
      </dgm:t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/>
        </a:p>
      </dgm:t>
    </dgm:pt>
  </dgm:ptLst>
  <dgm:cxnLst>
    <dgm:cxn modelId="{E0E6B3CF-B99C-4C38-8B88-971A67623C76}" type="presOf" srcId="{604B894A-470B-4C4E-B35B-67A1BD026E40}" destId="{2DA5C8F0-4811-4DE7-8274-B3713D6FCA86}" srcOrd="0" destOrd="0" presId="urn:microsoft.com/office/officeart/2005/8/layout/vList3#1"/>
    <dgm:cxn modelId="{21BF732F-0657-414F-841D-4A858AE7151F}" type="presOf" srcId="{813F641B-EB58-4F70-8AF7-C29C2108D35B}" destId="{FF7E16B0-3CD5-4194-92C6-DB041C5F953F}" srcOrd="0" destOrd="0" presId="urn:microsoft.com/office/officeart/2005/8/layout/vList3#1"/>
    <dgm:cxn modelId="{91006588-3326-46FB-9A7C-A3F26345D02F}" type="presOf" srcId="{2012B923-0AB2-4EF5-8F40-72D69CD24381}" destId="{260F96AD-8FAD-44B2-9D3B-3165022505B9}" srcOrd="0" destOrd="0" presId="urn:microsoft.com/office/officeart/2005/8/layout/vList3#1"/>
    <dgm:cxn modelId="{487CA37E-746F-4027-A83E-28A5B0D570C8}" srcId="{2012B923-0AB2-4EF5-8F40-72D69CD24381}" destId="{E4FC5B7D-C79E-4D96-8F6D-F8654BBA2AC2}" srcOrd="4" destOrd="0" parTransId="{8F8C7539-BA98-4BB6-A100-E5105B2457DC}" sibTransId="{3025D774-16D5-4477-95BE-DE1CC975BD54}"/>
    <dgm:cxn modelId="{99A7C8FC-26FF-4797-8981-F4CE593D615C}" srcId="{2012B923-0AB2-4EF5-8F40-72D69CD24381}" destId="{604B894A-470B-4C4E-B35B-67A1BD026E40}" srcOrd="2" destOrd="0" parTransId="{18F8C520-713D-46D4-9B09-541E29BCDCA0}" sibTransId="{7B07D731-CD97-4845-BB84-A1AFD7F660AE}"/>
    <dgm:cxn modelId="{608E10AF-1C71-4B65-9812-BFB00124AB3B}" type="presOf" srcId="{29A27A6C-77B5-4C37-AA0B-37C56EDD229F}" destId="{87CBFAF9-EEC5-4028-B502-367F79B918AC}" srcOrd="0" destOrd="0" presId="urn:microsoft.com/office/officeart/2005/8/layout/vList3#1"/>
    <dgm:cxn modelId="{39547329-7BF1-414B-A48A-CEC651DA11AA}" srcId="{2012B923-0AB2-4EF5-8F40-72D69CD24381}" destId="{E63836AC-C7AB-424B-A76D-75F619687D8C}" srcOrd="1" destOrd="0" parTransId="{8A1CC7F8-E3E0-489D-869D-12C4BC71A6E6}" sibTransId="{36B762E2-A833-4E2C-9AA1-812EF3046719}"/>
    <dgm:cxn modelId="{7BCD6BF3-DD70-435A-B575-C023AE13C258}" type="presOf" srcId="{E63836AC-C7AB-424B-A76D-75F619687D8C}" destId="{5F894206-6B32-447A-BC83-10708EB37E67}" srcOrd="0" destOrd="0" presId="urn:microsoft.com/office/officeart/2005/8/layout/vList3#1"/>
    <dgm:cxn modelId="{B9E33BAC-04C2-40BD-AD37-E28A14F9CFA1}" srcId="{2012B923-0AB2-4EF5-8F40-72D69CD24381}" destId="{813F641B-EB58-4F70-8AF7-C29C2108D35B}" srcOrd="0" destOrd="0" parTransId="{5EA870F5-9C66-48D8-A52B-8B7469D754F6}" sibTransId="{9F28CC63-5BAB-47D2-990D-00A375B6FE3A}"/>
    <dgm:cxn modelId="{838AE7E1-DACF-48A5-B605-CBA039DFEDF9}" type="presOf" srcId="{E4FC5B7D-C79E-4D96-8F6D-F8654BBA2AC2}" destId="{BA2EAF8B-FC4E-440B-847A-B51655B4BC1B}" srcOrd="0" destOrd="0" presId="urn:microsoft.com/office/officeart/2005/8/layout/vList3#1"/>
    <dgm:cxn modelId="{81BB6AC2-2060-4CFB-BA1C-C0A32A582A35}" srcId="{2012B923-0AB2-4EF5-8F40-72D69CD24381}" destId="{29A27A6C-77B5-4C37-AA0B-37C56EDD229F}" srcOrd="3" destOrd="0" parTransId="{A3702C73-0A99-4934-83A0-8CF7628E3B54}" sibTransId="{734470A5-D805-42AA-AD1B-2521EC31C91B}"/>
    <dgm:cxn modelId="{664E0EC8-D85F-4BF6-83BC-EDAE2E17B0CF}" type="presParOf" srcId="{260F96AD-8FAD-44B2-9D3B-3165022505B9}" destId="{00DBABF2-EBC8-4484-8013-DD6CFC73C578}" srcOrd="0" destOrd="0" presId="urn:microsoft.com/office/officeart/2005/8/layout/vList3#1"/>
    <dgm:cxn modelId="{7EA4BEE8-F32A-49E5-B088-FBCE2AA93D71}" type="presParOf" srcId="{00DBABF2-EBC8-4484-8013-DD6CFC73C578}" destId="{D5DC559D-E686-4692-BB3B-7C4A8CDB864C}" srcOrd="0" destOrd="0" presId="urn:microsoft.com/office/officeart/2005/8/layout/vList3#1"/>
    <dgm:cxn modelId="{A38367FA-B484-4722-B8D0-D8B81E6ED7B1}" type="presParOf" srcId="{00DBABF2-EBC8-4484-8013-DD6CFC73C578}" destId="{FF7E16B0-3CD5-4194-92C6-DB041C5F953F}" srcOrd="1" destOrd="0" presId="urn:microsoft.com/office/officeart/2005/8/layout/vList3#1"/>
    <dgm:cxn modelId="{3956AFA0-A4CD-49F5-9B47-91A1326217B6}" type="presParOf" srcId="{260F96AD-8FAD-44B2-9D3B-3165022505B9}" destId="{B9472B6F-33B6-475F-90A2-C390B0145706}" srcOrd="1" destOrd="0" presId="urn:microsoft.com/office/officeart/2005/8/layout/vList3#1"/>
    <dgm:cxn modelId="{4B221596-F45D-4844-94CA-859DFE5664B4}" type="presParOf" srcId="{260F96AD-8FAD-44B2-9D3B-3165022505B9}" destId="{0A09DA73-4383-4182-872F-CE2E0E2F967A}" srcOrd="2" destOrd="0" presId="urn:microsoft.com/office/officeart/2005/8/layout/vList3#1"/>
    <dgm:cxn modelId="{8344122E-1121-4E11-B885-FD9E3AB7BCF2}" type="presParOf" srcId="{0A09DA73-4383-4182-872F-CE2E0E2F967A}" destId="{1A3E53AE-A7C1-42A8-936E-7A67324CBBD0}" srcOrd="0" destOrd="0" presId="urn:microsoft.com/office/officeart/2005/8/layout/vList3#1"/>
    <dgm:cxn modelId="{233BFA7E-3793-4AC9-A8CB-387BE8B3998C}" type="presParOf" srcId="{0A09DA73-4383-4182-872F-CE2E0E2F967A}" destId="{5F894206-6B32-447A-BC83-10708EB37E67}" srcOrd="1" destOrd="0" presId="urn:microsoft.com/office/officeart/2005/8/layout/vList3#1"/>
    <dgm:cxn modelId="{9151687D-9B15-497A-8978-D933293C5147}" type="presParOf" srcId="{260F96AD-8FAD-44B2-9D3B-3165022505B9}" destId="{62138818-C00E-41E5-AE03-39904B128960}" srcOrd="3" destOrd="0" presId="urn:microsoft.com/office/officeart/2005/8/layout/vList3#1"/>
    <dgm:cxn modelId="{3D3FA124-C362-48A0-B8A4-15EC26CB1A24}" type="presParOf" srcId="{260F96AD-8FAD-44B2-9D3B-3165022505B9}" destId="{FA4AA01B-9571-45A3-B254-CA6EE519EC40}" srcOrd="4" destOrd="0" presId="urn:microsoft.com/office/officeart/2005/8/layout/vList3#1"/>
    <dgm:cxn modelId="{85C25765-F3F7-4EA2-9089-914B3519DE48}" type="presParOf" srcId="{FA4AA01B-9571-45A3-B254-CA6EE519EC40}" destId="{DDA3C894-293B-430F-A7D0-1F9F8059F0DF}" srcOrd="0" destOrd="0" presId="urn:microsoft.com/office/officeart/2005/8/layout/vList3#1"/>
    <dgm:cxn modelId="{DF94E1DF-B174-4FBA-ACFC-95D6B5AF9475}" type="presParOf" srcId="{FA4AA01B-9571-45A3-B254-CA6EE519EC40}" destId="{2DA5C8F0-4811-4DE7-8274-B3713D6FCA86}" srcOrd="1" destOrd="0" presId="urn:microsoft.com/office/officeart/2005/8/layout/vList3#1"/>
    <dgm:cxn modelId="{897D5CEA-0C80-495C-867E-4298EF238391}" type="presParOf" srcId="{260F96AD-8FAD-44B2-9D3B-3165022505B9}" destId="{D8BDD42D-6453-4338-979C-838600B35A43}" srcOrd="5" destOrd="0" presId="urn:microsoft.com/office/officeart/2005/8/layout/vList3#1"/>
    <dgm:cxn modelId="{9E35E4BD-58CE-4F06-9AC4-91F6FCEC39CB}" type="presParOf" srcId="{260F96AD-8FAD-44B2-9D3B-3165022505B9}" destId="{C9AE9E7B-8A10-4F77-AAEA-946F8F448B8F}" srcOrd="6" destOrd="0" presId="urn:microsoft.com/office/officeart/2005/8/layout/vList3#1"/>
    <dgm:cxn modelId="{77C782EE-6F19-453E-900C-BA8204A5DA9A}" type="presParOf" srcId="{C9AE9E7B-8A10-4F77-AAEA-946F8F448B8F}" destId="{B66241B3-633E-44E4-8947-BD84D465DFEA}" srcOrd="0" destOrd="0" presId="urn:microsoft.com/office/officeart/2005/8/layout/vList3#1"/>
    <dgm:cxn modelId="{3FA53F4A-9341-487B-A396-5D67FF569E0F}" type="presParOf" srcId="{C9AE9E7B-8A10-4F77-AAEA-946F8F448B8F}" destId="{87CBFAF9-EEC5-4028-B502-367F79B918AC}" srcOrd="1" destOrd="0" presId="urn:microsoft.com/office/officeart/2005/8/layout/vList3#1"/>
    <dgm:cxn modelId="{41A39266-81AC-4F03-B470-2208AADFD71E}" type="presParOf" srcId="{260F96AD-8FAD-44B2-9D3B-3165022505B9}" destId="{2B03FB85-CCE9-4611-8F7A-4BC99FAE06FB}" srcOrd="7" destOrd="0" presId="urn:microsoft.com/office/officeart/2005/8/layout/vList3#1"/>
    <dgm:cxn modelId="{B6FD8377-B837-4198-9D9C-03B877CB7304}" type="presParOf" srcId="{260F96AD-8FAD-44B2-9D3B-3165022505B9}" destId="{D77ECBA4-B44D-44C4-A15B-754BBD64B00C}" srcOrd="8" destOrd="0" presId="urn:microsoft.com/office/officeart/2005/8/layout/vList3#1"/>
    <dgm:cxn modelId="{BEC3DC72-8190-4D19-9DC6-C5EA9374D8A1}" type="presParOf" srcId="{D77ECBA4-B44D-44C4-A15B-754BBD64B00C}" destId="{8BCD7C6B-1A17-4A9B-B007-FF41B2084D07}" srcOrd="0" destOrd="0" presId="urn:microsoft.com/office/officeart/2005/8/layout/vList3#1"/>
    <dgm:cxn modelId="{8DBA3425-090E-419F-ADDF-963B25540EB4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DD78992-B3AB-44C7-8504-71918BB79900}" type="parTrans" cxnId="{E09BCEE0-FF91-424F-8EB7-01734EE65D47}">
      <dgm:prSet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gm:t>
    </dgm:pt>
    <dgm:pt modelId="{C10F9576-3329-438A-8624-4865964D2E09}" type="parTrans" cxnId="{5B11CC5F-0704-43DB-A14D-C054A8D1C7A0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развившегося пожара </a:t>
          </a:r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gm:t>
    </dgm:pt>
    <dgm:pt modelId="{CAF0EF14-9B20-49A9-9668-4111AB068C0B}" type="sibTrans" cxnId="{5B11CC5F-0704-43DB-A14D-C054A8D1C7A0}">
      <dgm:prSet/>
      <dgm:spPr/>
      <dgm:t>
        <a:bodyPr/>
        <a:lstStyle/>
        <a:p>
          <a:endParaRPr lang="ru-RU"/>
        </a:p>
      </dgm:t>
    </dgm:pt>
    <dgm:pt modelId="{BF650BE9-9E6E-44FB-B74C-71DB6C95340A}" type="sibTrans" cxnId="{E09BCEE0-FF91-424F-8EB7-01734EE65D47}">
      <dgm:prSet/>
      <dgm:spPr/>
      <dgm:t>
        <a:bodyPr/>
        <a:lstStyle/>
        <a:p>
          <a:endParaRPr lang="ru-RU"/>
        </a:p>
      </dgm:t>
    </dgm:pt>
    <dgm:pt modelId="{969C01B0-1421-4514-9389-D7A9DA48A85F}" type="parTrans" cxnId="{CB27060E-A9F6-423F-9FB7-C2DE351545E9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DD9CA80D-76DF-42CD-A581-DA8199543A4A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1D84E7AD-128A-4AE4-8834-7AEF50E02600}" type="sibTrans" cxnId="{DD9CA80D-76DF-42CD-A581-DA8199543A4A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B27060E-A9F6-423F-9FB7-C2DE351545E9}">
      <dgm:prSet/>
      <dgm:spPr/>
      <dgm:t>
        <a:bodyPr/>
        <a:lstStyle/>
        <a:p>
          <a:endParaRPr lang="ru-RU"/>
        </a:p>
      </dgm:t>
    </dgm:pt>
    <dgm:pt modelId="{29C88BD6-1F84-44AA-859C-0A7311EB3349}" type="parTrans" cxnId="{13475913-CCDF-42D7-89D0-65D4DF5F8A4C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250675F-0D82-4B28-9C29-ECDA8D48ECC0}" type="parTrans" cxnId="{2184B74E-F3F6-4537-9C82-A327A740FF84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gm:t>
    </dgm:pt>
    <dgm:pt modelId="{BF3C4056-4328-41E1-AA04-C5E7F3060A4F}" type="sibTrans" cxnId="{2184B74E-F3F6-4537-9C82-A327A740FF84}">
      <dgm:prSet/>
      <dgm:spPr/>
      <dgm:t>
        <a:bodyPr/>
        <a:lstStyle/>
        <a:p>
          <a:endParaRPr lang="ru-RU"/>
        </a:p>
      </dgm:t>
    </dgm:pt>
    <dgm:pt modelId="{AC8E354B-1BA8-48E1-9A2B-0CC9639CBD50}" type="sibTrans" cxnId="{13475913-CCDF-42D7-89D0-65D4DF5F8A4C}">
      <dgm:prSet/>
      <dgm:spPr/>
      <dgm:t>
        <a:bodyPr/>
        <a:lstStyle/>
        <a:p>
          <a:endParaRPr lang="ru-RU"/>
        </a:p>
      </dgm:t>
    </dgm:pt>
    <dgm:pt modelId="{56D61228-E054-46F5-9171-A1EA1A38BB41}" type="parTrans" cxnId="{514883ED-66E3-48D3-AF99-A9D93EB5D1A7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786A3E5-52CB-41D6-883E-474146D2ABCF}" type="parTrans" cxnId="{BFA6E627-7446-451F-AC5D-9FCF6550590A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gm:t>
    </dgm:pt>
    <dgm:pt modelId="{FE2A4DA0-4F5E-4EDD-96F6-C76602DE1827}" type="sibTrans" cxnId="{BFA6E627-7446-451F-AC5D-9FCF6550590A}">
      <dgm:prSet/>
      <dgm:spPr/>
      <dgm:t>
        <a:bodyPr/>
        <a:lstStyle/>
        <a:p>
          <a:endParaRPr lang="ru-RU"/>
        </a:p>
      </dgm:t>
    </dgm:pt>
    <dgm:pt modelId="{F27C7B4A-07F4-4611-98DB-775939535A23}" type="sibTrans" cxnId="{514883ED-66E3-48D3-AF99-A9D93EB5D1A7}">
      <dgm:prSet/>
      <dgm:spPr/>
      <dgm:t>
        <a:bodyPr/>
        <a:lstStyle/>
        <a:p>
          <a:endParaRPr lang="ru-RU"/>
        </a:p>
      </dgm:t>
    </dgm:pt>
    <dgm:pt modelId="{77585986-E578-4C55-9750-AA2D128F059F}" type="parTrans" cxnId="{7CD41AAF-BD1C-4A4B-B76D-FE89C4749391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F125EBCF-9B68-4AA4-904C-8B63BC425D24}" type="parTrans" cxnId="{CB332139-AB6B-4EBD-9952-2AB0FB86E251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gm:t>
    </dgm:pt>
    <dgm:pt modelId="{723AC5BC-FD47-4CDE-A2C2-837AC379BAD9}" type="sibTrans" cxnId="{CB332139-AB6B-4EBD-9952-2AB0FB86E251}">
      <dgm:prSet/>
      <dgm:spPr/>
      <dgm:t>
        <a:bodyPr/>
        <a:lstStyle/>
        <a:p>
          <a:endParaRPr lang="ru-RU"/>
        </a:p>
      </dgm:t>
    </dgm:pt>
    <dgm:pt modelId="{5279D2DB-C819-427C-A807-A14D1A8953E2}" type="sibTrans" cxnId="{7CD41AAF-BD1C-4A4B-B76D-FE89C4749391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/>
        </a:p>
      </dgm:t>
    </dgm:pt>
    <dgm:pt modelId="{094A7351-F97B-4660-90B2-01E1BCC505F3}" type="pres">
      <dgm:prSet presAssocID="{632AFD6D-35AE-4E6C-9630-B8D7248EF2CF}" presName="composite" presStyleCnt="0"/>
      <dgm:spPr/>
      <dgm:t>
        <a:bodyPr/>
        <a:lstStyle/>
        <a:p>
          <a:endParaRPr/>
        </a:p>
      </dgm:t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/>
        </a:p>
      </dgm:t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/>
        </a:p>
      </dgm:t>
    </dgm:pt>
    <dgm:pt modelId="{8576B1C3-AB6E-4D9B-B1D6-5B1B2738F523}" type="pres">
      <dgm:prSet presAssocID="{BF650BE9-9E6E-44FB-B74C-71DB6C95340A}" presName="sp" presStyleCnt="0"/>
      <dgm:spPr/>
      <dgm:t>
        <a:bodyPr/>
        <a:lstStyle/>
        <a:p>
          <a:endParaRPr/>
        </a:p>
      </dgm:t>
    </dgm:pt>
    <dgm:pt modelId="{63A18984-1786-4640-BC3A-8EE8BF019B22}" type="pres">
      <dgm:prSet presAssocID="{B984FD44-81A2-4FBB-9752-D67A789C9DA9}" presName="composite" presStyleCnt="0"/>
      <dgm:spPr/>
      <dgm:t>
        <a:bodyPr/>
        <a:lstStyle/>
        <a:p>
          <a:endParaRPr/>
        </a:p>
      </dgm:t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/>
        </a:p>
      </dgm:t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/>
        </a:p>
      </dgm:t>
    </dgm:pt>
    <dgm:pt modelId="{3587507D-4992-4D40-8045-F9D49219289F}" type="pres">
      <dgm:prSet presAssocID="{738E0823-C186-42B5-BF75-EED5416B0700}" presName="sp" presStyleCnt="0"/>
      <dgm:spPr/>
      <dgm:t>
        <a:bodyPr/>
        <a:lstStyle/>
        <a:p>
          <a:endParaRPr/>
        </a:p>
      </dgm:t>
    </dgm:pt>
    <dgm:pt modelId="{CC1D41DB-0FAC-4094-8A59-AEE0C928F6F4}" type="pres">
      <dgm:prSet presAssocID="{8D9B2123-8183-47B4-81D1-B2F6873084CE}" presName="composite" presStyleCnt="0"/>
      <dgm:spPr/>
      <dgm:t>
        <a:bodyPr/>
        <a:lstStyle/>
        <a:p>
          <a:endParaRPr/>
        </a:p>
      </dgm:t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/>
        </a:p>
      </dgm:t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/>
        </a:p>
      </dgm:t>
    </dgm:pt>
    <dgm:pt modelId="{2187A961-A48A-43C2-8CC2-ECFAB0456349}" type="pres">
      <dgm:prSet presAssocID="{AC8E354B-1BA8-48E1-9A2B-0CC9639CBD50}" presName="sp" presStyleCnt="0"/>
      <dgm:spPr/>
      <dgm:t>
        <a:bodyPr/>
        <a:lstStyle/>
        <a:p>
          <a:endParaRPr/>
        </a:p>
      </dgm:t>
    </dgm:pt>
    <dgm:pt modelId="{8D44C434-0C4D-43BF-A1EB-E7EC06F90B8A}" type="pres">
      <dgm:prSet presAssocID="{7D6D86DA-1A85-405E-BEC7-4A9D953D8912}" presName="composite" presStyleCnt="0"/>
      <dgm:spPr/>
      <dgm:t>
        <a:bodyPr/>
        <a:lstStyle/>
        <a:p>
          <a:endParaRPr/>
        </a:p>
      </dgm:t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/>
        </a:p>
      </dgm:t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/>
        </a:p>
      </dgm:t>
    </dgm:pt>
    <dgm:pt modelId="{5FC909BA-F963-40C6-A9B9-D1C024DFBECC}" type="pres">
      <dgm:prSet presAssocID="{F27C7B4A-07F4-4611-98DB-775939535A23}" presName="sp" presStyleCnt="0"/>
      <dgm:spPr/>
      <dgm:t>
        <a:bodyPr/>
        <a:lstStyle/>
        <a:p>
          <a:endParaRPr/>
        </a:p>
      </dgm:t>
    </dgm:pt>
    <dgm:pt modelId="{50991AA7-67CA-4739-A564-95A392985D82}" type="pres">
      <dgm:prSet presAssocID="{E92A4240-A517-4E8A-9D7E-78D426905F7E}" presName="composite" presStyleCnt="0"/>
      <dgm:spPr/>
      <dgm:t>
        <a:bodyPr/>
        <a:lstStyle/>
        <a:p>
          <a:endParaRPr/>
        </a:p>
      </dgm:t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/>
        </a:p>
      </dgm:t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/>
        </a:p>
      </dgm:t>
    </dgm:pt>
  </dgm:ptLst>
  <dgm:cxnLst>
    <dgm:cxn modelId="{B627B59D-6322-4C2A-B2F5-8863D5FCDC66}" type="presOf" srcId="{B984FD44-81A2-4FBB-9752-D67A789C9DA9}" destId="{D47073AB-9783-4B87-A97E-CB0C2DB9CFF3}" srcOrd="0" destOrd="0" presId="urn:microsoft.com/office/officeart/2005/8/layout/chevron2"/>
    <dgm:cxn modelId="{514883ED-66E3-48D3-AF99-A9D93EB5D1A7}" srcId="{D48E4D3B-3C1B-4756-982C-3C1B7A0BFFC1}" destId="{7D6D86DA-1A85-405E-BEC7-4A9D953D8912}" srcOrd="3" destOrd="0" parTransId="{56D61228-E054-46F5-9171-A1EA1A38BB41}" sibTransId="{F27C7B4A-07F4-4611-98DB-775939535A23}"/>
    <dgm:cxn modelId="{B6F3C595-D4BD-4505-BD0B-DE720C255DA4}" type="presOf" srcId="{C9A8F3EE-77DA-466E-AF72-336A7C4AC91F}" destId="{23EF4ABE-A1EE-4740-9398-413FFDD98A7E}" srcOrd="0" destOrd="0" presId="urn:microsoft.com/office/officeart/2005/8/layout/chevron2"/>
    <dgm:cxn modelId="{C2C94242-DD32-42A3-914D-A5B63D7263BC}" type="presOf" srcId="{1584C3C1-EFD5-4265-BA48-989BC34FC685}" destId="{E0E865BD-6821-485F-96CC-DA96F5C30F88}" srcOrd="0" destOrd="0" presId="urn:microsoft.com/office/officeart/2005/8/layout/chevron2"/>
    <dgm:cxn modelId="{BFA6E627-7446-451F-AC5D-9FCF6550590A}" srcId="{7D6D86DA-1A85-405E-BEC7-4A9D953D8912}" destId="{BE23F36E-F090-4D93-B7F8-1019D8358756}" srcOrd="0" destOrd="0" parTransId="{2786A3E5-52CB-41D6-883E-474146D2ABCF}" sibTransId="{FE2A4DA0-4F5E-4EDD-96F6-C76602DE1827}"/>
    <dgm:cxn modelId="{3F1947A4-E513-4153-BF90-EA808953004A}" type="presOf" srcId="{E92A4240-A517-4E8A-9D7E-78D426905F7E}" destId="{5EA98350-CE20-4D32-878E-65FD0AA93659}" srcOrd="0" destOrd="0" presId="urn:microsoft.com/office/officeart/2005/8/layout/chevron2"/>
    <dgm:cxn modelId="{E09BCEE0-FF91-424F-8EB7-01734EE65D47}" srcId="{D48E4D3B-3C1B-4756-982C-3C1B7A0BFFC1}" destId="{632AFD6D-35AE-4E6C-9630-B8D7248EF2CF}" srcOrd="0" destOrd="0" parTransId="{7DD78992-B3AB-44C7-8504-71918BB79900}" sibTransId="{BF650BE9-9E6E-44FB-B74C-71DB6C95340A}"/>
    <dgm:cxn modelId="{13475913-CCDF-42D7-89D0-65D4DF5F8A4C}" srcId="{D48E4D3B-3C1B-4756-982C-3C1B7A0BFFC1}" destId="{8D9B2123-8183-47B4-81D1-B2F6873084CE}" srcOrd="2" destOrd="0" parTransId="{29C88BD6-1F84-44AA-859C-0A7311EB3349}" sibTransId="{AC8E354B-1BA8-48E1-9A2B-0CC9639CBD50}"/>
    <dgm:cxn modelId="{5B11CC5F-0704-43DB-A14D-C054A8D1C7A0}" srcId="{632AFD6D-35AE-4E6C-9630-B8D7248EF2CF}" destId="{1584C3C1-EFD5-4265-BA48-989BC34FC685}" srcOrd="0" destOrd="0" parTransId="{C10F9576-3329-438A-8624-4865964D2E09}" sibTransId="{CAF0EF14-9B20-49A9-9668-4111AB068C0B}"/>
    <dgm:cxn modelId="{2184B74E-F3F6-4537-9C82-A327A740FF84}" srcId="{8D9B2123-8183-47B4-81D1-B2F6873084CE}" destId="{39E86A53-D9B4-4C6F-A242-E849B409FC51}" srcOrd="0" destOrd="0" parTransId="{A250675F-0D82-4B28-9C29-ECDA8D48ECC0}" sibTransId="{BF3C4056-4328-41E1-AA04-C5E7F3060A4F}"/>
    <dgm:cxn modelId="{7CD41AAF-BD1C-4A4B-B76D-FE89C4749391}" srcId="{D48E4D3B-3C1B-4756-982C-3C1B7A0BFFC1}" destId="{E92A4240-A517-4E8A-9D7E-78D426905F7E}" srcOrd="4" destOrd="0" parTransId="{77585986-E578-4C55-9750-AA2D128F059F}" sibTransId="{5279D2DB-C819-427C-A807-A14D1A8953E2}"/>
    <dgm:cxn modelId="{24698093-E8F7-41ED-8ABC-38C20BA53C9C}" type="presOf" srcId="{7D6D86DA-1A85-405E-BEC7-4A9D953D8912}" destId="{1481ACCD-D474-4ED5-915B-E6BA4721FF08}" srcOrd="0" destOrd="0" presId="urn:microsoft.com/office/officeart/2005/8/layout/chevron2"/>
    <dgm:cxn modelId="{3F5D71A7-450D-4742-A2F6-4B8E0C143FF4}" type="presOf" srcId="{39E86A53-D9B4-4C6F-A242-E849B409FC51}" destId="{A352862B-C4F5-40E3-BCE4-BAFC1582CD2D}" srcOrd="0" destOrd="0" presId="urn:microsoft.com/office/officeart/2005/8/layout/chevron2"/>
    <dgm:cxn modelId="{FF176923-8C28-4A56-A2E3-72F9BFDE2235}" type="presOf" srcId="{62E7CA25-6D14-4679-8508-C5AFACB05965}" destId="{7C6D9F15-912B-49A0-8F19-92BCF396732C}" srcOrd="0" destOrd="0" presId="urn:microsoft.com/office/officeart/2005/8/layout/chevron2"/>
    <dgm:cxn modelId="{E61D062E-93DD-4E94-A020-C4CE260981FD}" type="presOf" srcId="{D48E4D3B-3C1B-4756-982C-3C1B7A0BFFC1}" destId="{2858F42D-DBB4-4A76-8F5D-FEC0E8BC588F}" srcOrd="0" destOrd="0" presId="urn:microsoft.com/office/officeart/2005/8/layout/chevron2"/>
    <dgm:cxn modelId="{60B6707B-6CD6-42E0-A753-CAC68EA63157}" type="presOf" srcId="{8D9B2123-8183-47B4-81D1-B2F6873084CE}" destId="{564C99C1-4A44-43CB-BA58-F0E0F549B4B7}" srcOrd="0" destOrd="0" presId="urn:microsoft.com/office/officeart/2005/8/layout/chevron2"/>
    <dgm:cxn modelId="{CB332139-AB6B-4EBD-9952-2AB0FB86E251}" srcId="{E92A4240-A517-4E8A-9D7E-78D426905F7E}" destId="{62E7CA25-6D14-4679-8508-C5AFACB05965}" srcOrd="0" destOrd="0" parTransId="{F125EBCF-9B68-4AA4-904C-8B63BC425D24}" sibTransId="{723AC5BC-FD47-4CDE-A2C2-837AC379BAD9}"/>
    <dgm:cxn modelId="{8908DD7B-365B-4A00-BC4E-30B6DE4A8553}" type="presOf" srcId="{BE23F36E-F090-4D93-B7F8-1019D8358756}" destId="{3FB722A6-0045-45AB-8C83-2720A58D78D5}" srcOrd="0" destOrd="0" presId="urn:microsoft.com/office/officeart/2005/8/layout/chevron2"/>
    <dgm:cxn modelId="{DD9CA80D-76DF-42CD-A581-DA8199543A4A}" srcId="{B984FD44-81A2-4FBB-9752-D67A789C9DA9}" destId="{C9A8F3EE-77DA-466E-AF72-336A7C4AC91F}" srcOrd="0" destOrd="0" parTransId="{A4CF940F-6480-4204-8F22-B4E259C4D3A0}" sibTransId="{1D84E7AD-128A-4AE4-8834-7AEF50E02600}"/>
    <dgm:cxn modelId="{CB27060E-A9F6-423F-9FB7-C2DE351545E9}" srcId="{D48E4D3B-3C1B-4756-982C-3C1B7A0BFFC1}" destId="{B984FD44-81A2-4FBB-9752-D67A789C9DA9}" srcOrd="1" destOrd="0" parTransId="{969C01B0-1421-4514-9389-D7A9DA48A85F}" sibTransId="{738E0823-C186-42B5-BF75-EED5416B0700}"/>
    <dgm:cxn modelId="{E3284676-41AD-4DAB-A080-51D0C6F3E6B0}" type="presOf" srcId="{632AFD6D-35AE-4E6C-9630-B8D7248EF2CF}" destId="{BE51CBD2-3B24-41D7-A349-B7D02AA36609}" srcOrd="0" destOrd="0" presId="urn:microsoft.com/office/officeart/2005/8/layout/chevron2"/>
    <dgm:cxn modelId="{B192BF63-9BD6-4CF2-B72E-34CFA1CBCA95}" type="presParOf" srcId="{2858F42D-DBB4-4A76-8F5D-FEC0E8BC588F}" destId="{094A7351-F97B-4660-90B2-01E1BCC505F3}" srcOrd="0" destOrd="0" presId="urn:microsoft.com/office/officeart/2005/8/layout/chevron2"/>
    <dgm:cxn modelId="{6EF363AB-809D-436B-B261-2049B29453BF}" type="presParOf" srcId="{094A7351-F97B-4660-90B2-01E1BCC505F3}" destId="{BE51CBD2-3B24-41D7-A349-B7D02AA36609}" srcOrd="0" destOrd="0" presId="urn:microsoft.com/office/officeart/2005/8/layout/chevron2"/>
    <dgm:cxn modelId="{0CB793B1-2EC7-46CC-93D7-8B965A1E1616}" type="presParOf" srcId="{094A7351-F97B-4660-90B2-01E1BCC505F3}" destId="{E0E865BD-6821-485F-96CC-DA96F5C30F88}" srcOrd="1" destOrd="0" presId="urn:microsoft.com/office/officeart/2005/8/layout/chevron2"/>
    <dgm:cxn modelId="{00718FDE-8C5F-4144-80E0-2EEAEC2BE51E}" type="presParOf" srcId="{2858F42D-DBB4-4A76-8F5D-FEC0E8BC588F}" destId="{8576B1C3-AB6E-4D9B-B1D6-5B1B2738F523}" srcOrd="1" destOrd="0" presId="urn:microsoft.com/office/officeart/2005/8/layout/chevron2"/>
    <dgm:cxn modelId="{8B32345B-F224-4818-9997-FA374E70E5F8}" type="presParOf" srcId="{2858F42D-DBB4-4A76-8F5D-FEC0E8BC588F}" destId="{63A18984-1786-4640-BC3A-8EE8BF019B22}" srcOrd="2" destOrd="0" presId="urn:microsoft.com/office/officeart/2005/8/layout/chevron2"/>
    <dgm:cxn modelId="{9BAA8E00-71C4-49BB-831A-F65CAA45C2A1}" type="presParOf" srcId="{63A18984-1786-4640-BC3A-8EE8BF019B22}" destId="{D47073AB-9783-4B87-A97E-CB0C2DB9CFF3}" srcOrd="0" destOrd="0" presId="urn:microsoft.com/office/officeart/2005/8/layout/chevron2"/>
    <dgm:cxn modelId="{0B9B1589-9DB5-4797-BDCA-64C87E925066}" type="presParOf" srcId="{63A18984-1786-4640-BC3A-8EE8BF019B22}" destId="{23EF4ABE-A1EE-4740-9398-413FFDD98A7E}" srcOrd="1" destOrd="0" presId="urn:microsoft.com/office/officeart/2005/8/layout/chevron2"/>
    <dgm:cxn modelId="{E0994D15-D9FD-4225-B00F-C9013F9A626B}" type="presParOf" srcId="{2858F42D-DBB4-4A76-8F5D-FEC0E8BC588F}" destId="{3587507D-4992-4D40-8045-F9D49219289F}" srcOrd="3" destOrd="0" presId="urn:microsoft.com/office/officeart/2005/8/layout/chevron2"/>
    <dgm:cxn modelId="{C9BD3E3E-D5C2-4C35-9882-E17FEA1E7D08}" type="presParOf" srcId="{2858F42D-DBB4-4A76-8F5D-FEC0E8BC588F}" destId="{CC1D41DB-0FAC-4094-8A59-AEE0C928F6F4}" srcOrd="4" destOrd="0" presId="urn:microsoft.com/office/officeart/2005/8/layout/chevron2"/>
    <dgm:cxn modelId="{E23915E7-42DB-414A-A24C-126FD21CB482}" type="presParOf" srcId="{CC1D41DB-0FAC-4094-8A59-AEE0C928F6F4}" destId="{564C99C1-4A44-43CB-BA58-F0E0F549B4B7}" srcOrd="0" destOrd="0" presId="urn:microsoft.com/office/officeart/2005/8/layout/chevron2"/>
    <dgm:cxn modelId="{18F709F8-7812-4C25-B4F6-1D2C817BDA81}" type="presParOf" srcId="{CC1D41DB-0FAC-4094-8A59-AEE0C928F6F4}" destId="{A352862B-C4F5-40E3-BCE4-BAFC1582CD2D}" srcOrd="1" destOrd="0" presId="urn:microsoft.com/office/officeart/2005/8/layout/chevron2"/>
    <dgm:cxn modelId="{CFABE5ED-3FA0-4CA7-962E-1C15DE25686F}" type="presParOf" srcId="{2858F42D-DBB4-4A76-8F5D-FEC0E8BC588F}" destId="{2187A961-A48A-43C2-8CC2-ECFAB0456349}" srcOrd="5" destOrd="0" presId="urn:microsoft.com/office/officeart/2005/8/layout/chevron2"/>
    <dgm:cxn modelId="{0B361371-E856-4E2B-B915-B0F4A234F6C6}" type="presParOf" srcId="{2858F42D-DBB4-4A76-8F5D-FEC0E8BC588F}" destId="{8D44C434-0C4D-43BF-A1EB-E7EC06F90B8A}" srcOrd="6" destOrd="0" presId="urn:microsoft.com/office/officeart/2005/8/layout/chevron2"/>
    <dgm:cxn modelId="{175371F0-519F-46F3-AD94-79587238B20A}" type="presParOf" srcId="{8D44C434-0C4D-43BF-A1EB-E7EC06F90B8A}" destId="{1481ACCD-D474-4ED5-915B-E6BA4721FF08}" srcOrd="0" destOrd="0" presId="urn:microsoft.com/office/officeart/2005/8/layout/chevron2"/>
    <dgm:cxn modelId="{BE346F5E-7AF7-4C21-9F6C-F5C9D0282008}" type="presParOf" srcId="{8D44C434-0C4D-43BF-A1EB-E7EC06F90B8A}" destId="{3FB722A6-0045-45AB-8C83-2720A58D78D5}" srcOrd="1" destOrd="0" presId="urn:microsoft.com/office/officeart/2005/8/layout/chevron2"/>
    <dgm:cxn modelId="{D864E484-037C-4BA8-BB88-A53191E84A54}" type="presParOf" srcId="{2858F42D-DBB4-4A76-8F5D-FEC0E8BC588F}" destId="{5FC909BA-F963-40C6-A9B9-D1C024DFBECC}" srcOrd="7" destOrd="0" presId="urn:microsoft.com/office/officeart/2005/8/layout/chevron2"/>
    <dgm:cxn modelId="{CAF64930-1349-4A24-97C7-ED16423742AC}" type="presParOf" srcId="{2858F42D-DBB4-4A76-8F5D-FEC0E8BC588F}" destId="{50991AA7-67CA-4739-A564-95A392985D82}" srcOrd="8" destOrd="0" presId="urn:microsoft.com/office/officeart/2005/8/layout/chevron2"/>
    <dgm:cxn modelId="{83AC05E3-4D82-4EB9-B83B-589B19ED5F8C}" type="presParOf" srcId="{50991AA7-67CA-4739-A564-95A392985D82}" destId="{5EA98350-CE20-4D32-878E-65FD0AA93659}" srcOrd="0" destOrd="0" presId="urn:microsoft.com/office/officeart/2005/8/layout/chevron2"/>
    <dgm:cxn modelId="{33EEC3D5-3EFF-4E49-BC09-D60E03DCB0FD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l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r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3047" tIns="46524" rIns="93047" bIns="46524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 anchor="b"/>
          <a:lstStyle>
            <a:lvl1pPr algn="l" eaLnBrk="1" hangingPunct="1">
              <a:defRPr sz="1200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3047" tIns="46524" rIns="93047" bIns="46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itchFamily="34" charset="0"/>
              </a:defRPr>
            </a:lvl1pPr>
          </a:lstStyle>
          <a:p>
            <a:fld id="{85DFA9E0-AFC7-434F-A4B0-6BE3C9447929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Текст второго уровня</a:t>
            </a:r>
          </a:p>
          <a:p>
            <a:pPr lvl="2"/>
            <a:r>
              <a:rPr lang="ru-RU" altLang="ru-RU"/>
              <a:t>Текст третьего уровня</a:t>
            </a:r>
          </a:p>
          <a:p>
            <a:pPr lvl="3"/>
            <a:r>
              <a:rPr lang="ru-RU" altLang="ru-RU"/>
              <a:t> Текст четвертого уровня</a:t>
            </a:r>
          </a:p>
          <a:p>
            <a:pPr lvl="4"/>
            <a:r>
              <a:rPr lang="ru-RU" altLang="ru-RU"/>
              <a:t>Текст пятого уровня</a:t>
            </a:r>
          </a:p>
          <a:p>
            <a:pPr lvl="1"/>
            <a:endParaRPr lang="ru-RU" altLang="ru-RU"/>
          </a:p>
          <a:p>
            <a:pPr lvl="2"/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ct val="0"/>
              </a:spcBef>
              <a:spcAft>
                <a:spcPct val="0"/>
              </a:spcAft>
              <a:defRPr sz="1100" b="1">
                <a:latin typeface="Arial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100" b="1">
                <a:latin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microsoft.com/office/2007/relationships/diagramDrawing" Target="../diagrams/drawing1.xml"/><Relationship Id="rId2" Type="http://schemas.openxmlformats.org/officeDocument/2006/relationships/image" Target="../media/image4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0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diagramDrawing" Target="../diagrams/drawing2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31.png"/><Relationship Id="rId10" Type="http://schemas.openxmlformats.org/officeDocument/2006/relationships/diagramLayout" Target="../diagrams/layout2.xml"/><Relationship Id="rId4" Type="http://schemas.openxmlformats.org/officeDocument/2006/relationships/image" Target="../media/image30.png"/><Relationship Id="rId9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4156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58" tIns="45680" rIns="91358" bIns="45680">
            <a:spAutoFit/>
          </a:bodyPr>
          <a:lstStyle/>
          <a:p>
            <a:pPr algn="ctr"/>
            <a:r>
              <a:rPr lang="ru-RU" sz="2000" b="1"/>
              <a:t>Причины и условия возникновения пожаров и гибели людей от них. Основные требования по обеспечению пожарной безопасности жилых домов и квартир граждан</a:t>
            </a:r>
            <a:endParaRPr lang="en-US" sz="2000"/>
          </a:p>
          <a:p>
            <a:pPr algn="ctr" eaLnBrk="1" hangingPunct="1">
              <a:defRPr/>
            </a:pPr>
            <a:endParaRPr lang="ru-RU" altLang="ru-RU" sz="2600" b="1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3384376" cy="31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1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8394"/>
            <a:ext cx="4185815" cy="31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99420"/>
            <a:ext cx="3984444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0104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6077" cy="53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0123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val="32379916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t="699" b="50358"/>
          <a:stretch>
            <a:fillRect/>
          </a:stretch>
        </p:blipFill>
        <p:spPr>
          <a:xfrm>
            <a:off x="1341032" y="263769"/>
            <a:ext cx="6689385" cy="5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243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t="3247" b="5087"/>
          <a:stretch>
            <a:fillRect/>
          </a:stretch>
        </p:blipFill>
        <p:spPr>
          <a:xfrm>
            <a:off x="849011" y="382096"/>
            <a:ext cx="7481168" cy="51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810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004598" y="5808541"/>
            <a:ext cx="1595806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8468" y="4534700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7407" y="430182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36908" y="3755243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12" y="3496526"/>
            <a:ext cx="1825986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0027" y="2574359"/>
            <a:ext cx="136738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11" name="Заголовок 1"/>
          <p:cNvSpPr txBox="1"/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ct val="0"/>
              </a:spcAft>
              <a:defRPr/>
            </a:pPr>
            <a: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92131" y="2519594"/>
            <a:ext cx="4290646" cy="3724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>
                <a:solidFill>
                  <a:schemeClr val="bg1"/>
                </a:solidFill>
              </a:rPr>
              <a:t>Перегружать</a:t>
            </a:r>
            <a:r>
              <a:rPr lang="ru-RU" sz="1939">
                <a:solidFill>
                  <a:sysClr val="windowText" lastClr="000000"/>
                </a:solidFill>
              </a:rPr>
              <a:t> </a:t>
            </a:r>
            <a:r>
              <a:rPr lang="ru-RU" sz="1939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/>
              <a:t>Применять в аппаратах защиты электросетей </a:t>
            </a:r>
            <a:r>
              <a:rPr lang="ru-RU" sz="1939" b="1" u="sng">
                <a:solidFill>
                  <a:schemeClr val="bg1"/>
                </a:solidFill>
              </a:rPr>
              <a:t>некалиброванные</a:t>
            </a:r>
            <a:r>
              <a:rPr lang="ru-RU" sz="1939" b="1" u="sng"/>
              <a:t> </a:t>
            </a:r>
            <a:r>
              <a:rPr lang="ru-RU" sz="1939" b="1" u="sng">
                <a:solidFill>
                  <a:schemeClr val="bg1"/>
                </a:solidFill>
              </a:rPr>
              <a:t>плавкие вставки</a:t>
            </a:r>
            <a:r>
              <a:rPr lang="ru-RU" sz="1939">
                <a:solidFill>
                  <a:schemeClr val="bg1"/>
                </a:solidFill>
              </a:rPr>
              <a:t> </a:t>
            </a:r>
            <a:r>
              <a:rPr lang="ru-RU" sz="1939"/>
              <a:t>(скрутки, проволоки, «жучки»).</a:t>
            </a:r>
          </a:p>
          <a:p>
            <a:r>
              <a:rPr lang="ru-RU" sz="1939"/>
              <a:t>Пользоваться </a:t>
            </a:r>
            <a:r>
              <a:rPr lang="ru-RU" sz="1939" b="1" u="sng">
                <a:solidFill>
                  <a:schemeClr val="bg1"/>
                </a:solidFill>
              </a:rPr>
              <a:t>самодельными и неисправными</a:t>
            </a:r>
            <a:r>
              <a:rPr lang="ru-RU" sz="1939" b="1" u="sng">
                <a:solidFill>
                  <a:sysClr val="windowText" lastClr="000000"/>
                </a:solidFill>
              </a:rPr>
              <a:t> </a:t>
            </a:r>
            <a:r>
              <a:rPr lang="ru-RU" sz="1939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>
                <a:solidFill>
                  <a:sysClr val="windowText" lastClr="000000"/>
                </a:solidFill>
              </a:rPr>
              <a:t>     </a:t>
            </a:r>
            <a:r>
              <a:rPr lang="ru-RU" sz="1939" b="1" u="sng">
                <a:solidFill>
                  <a:schemeClr val="bg1"/>
                </a:solidFill>
              </a:rPr>
              <a:t>во время грозы</a:t>
            </a:r>
            <a:r>
              <a:rPr lang="ru-RU" sz="1939">
                <a:solidFill>
                  <a:schemeClr val="bg1"/>
                </a:solidFill>
              </a:rPr>
              <a:t>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4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685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/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ct val="0"/>
              </a:spcAft>
              <a:defRPr/>
            </a:pPr>
            <a: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6032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/>
          </a:p>
        </p:txBody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>
                <a:latin typeface="Century Gothic" panose="020B0502020202020204" pitchFamily="34" charset="0"/>
              </a:rPr>
              <a:t>В соответствии со </a:t>
            </a:r>
          </a:p>
          <a:p>
            <a:pPr algn="ctr" defTabSz="844083"/>
            <a:r>
              <a:rPr lang="ru-RU" b="1" kern="0">
                <a:latin typeface="Century Gothic" panose="020B0502020202020204" pitchFamily="34" charset="0"/>
              </a:rPr>
              <a:t>ст.159 УК </a:t>
            </a:r>
          </a:p>
          <a:p>
            <a:pPr algn="ctr" defTabSz="844083"/>
            <a:r>
              <a:rPr lang="ru-RU" b="1" ker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>
                <a:latin typeface="Century Gothic" panose="020B0502020202020204" pitchFamily="34" charset="0"/>
              </a:rPr>
              <a:t>. </a:t>
            </a:r>
            <a:r>
              <a:rPr lang="ru-RU" sz="1385" kern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/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>
                <a:latin typeface="Century Gothic"/>
              </a:rPr>
              <a:t>Оставлять </a:t>
            </a:r>
            <a:r>
              <a:rPr lang="ru-RU" b="1" kern="0">
                <a:latin typeface="Century Gothic"/>
              </a:rPr>
              <a:t>спички и зажигалки </a:t>
            </a:r>
            <a:r>
              <a:rPr lang="ru-RU" kern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80000"/>
              <a:defRPr/>
            </a:pPr>
            <a:endParaRPr lang="ru-RU" kern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>
                <a:latin typeface="Century Gothic"/>
              </a:rPr>
              <a:t>Разрешать детям </a:t>
            </a:r>
            <a:r>
              <a:rPr lang="ru-RU" b="1" kern="0">
                <a:latin typeface="Century Gothic"/>
              </a:rPr>
              <a:t>пользоваться самостоятельно </a:t>
            </a:r>
            <a:r>
              <a:rPr lang="ru-RU" kern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80000"/>
              <a:defRPr/>
            </a:pPr>
            <a:endParaRPr lang="ru-RU" kern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ct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>
                <a:latin typeface="Century Gothic"/>
              </a:rPr>
              <a:t>Поручать детям </a:t>
            </a:r>
            <a:r>
              <a:rPr lang="ru-RU" b="1" kern="0">
                <a:latin typeface="Century Gothic"/>
              </a:rPr>
              <a:t>следить за </a:t>
            </a:r>
            <a:r>
              <a:rPr lang="ru-RU" kern="0">
                <a:latin typeface="Century Gothic"/>
              </a:rPr>
              <a:t>топящимися </a:t>
            </a:r>
            <a:r>
              <a:rPr lang="ru-RU" b="1" kern="0">
                <a:latin typeface="Century Gothic"/>
              </a:rPr>
              <a:t>печами</a:t>
            </a:r>
            <a:endParaRPr lang="ru-RU" kern="0"/>
          </a:p>
        </p:txBody>
      </p:sp>
    </p:spTree>
    <p:extLst>
      <p:ext uri="{BB962C8B-B14F-4D97-AF65-F5344CB8AC3E}">
        <p14:creationId xmlns:p14="http://schemas.microsoft.com/office/powerpoint/2010/main" val="8955329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683568" y="476672"/>
            <a:ext cx="791728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12799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/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/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5098205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r>
              <a:rPr lang="ru-RU" sz="4062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62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/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>
                <a:solidFill>
                  <a:schemeClr val="bg1"/>
                </a:solidFill>
              </a:rPr>
              <a:t>Принцип работы извещателя</a:t>
            </a:r>
            <a:r>
              <a:rPr lang="ru-RU" sz="2769" b="1">
                <a:solidFill>
                  <a:schemeClr val="bg1"/>
                </a:solidFill>
              </a:rPr>
              <a:t>:</a:t>
            </a:r>
            <a:r>
              <a:rPr lang="ru-RU" sz="2769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</p:spTree>
    <p:extLst>
      <p:ext uri="{BB962C8B-B14F-4D97-AF65-F5344CB8AC3E}">
        <p14:creationId xmlns:p14="http://schemas.microsoft.com/office/powerpoint/2010/main" val="3515644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 eaLnBrk="1" fontAlgn="auto" hangingPunct="1">
              <a:lnSpc>
                <a:spcPts val="1292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46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МЧС Беларуси</a:t>
            </a:r>
          </a:p>
          <a:p>
            <a:pPr defTabSz="422041" eaLnBrk="1" fontAlgn="auto" hangingPunct="1">
              <a:lnSpc>
                <a:spcPts val="1292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46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помощь рядом</a:t>
            </a: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339774" y="4484084"/>
            <a:ext cx="2044226" cy="151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Заголовок 1"/>
          <p:cNvSpPr txBox="1"/>
          <p:nvPr/>
        </p:nvSpPr>
        <p:spPr>
          <a:xfrm>
            <a:off x="422031" y="510687"/>
            <a:ext cx="7596554" cy="129141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algn="r" defTabSz="844083" fontAlgn="auto">
              <a:spcAft>
                <a:spcPct val="0"/>
              </a:spcAft>
              <a:defRPr/>
            </a:pPr>
            <a:r>
              <a:rPr lang="ru-RU" altLang="ru-RU" sz="2954" b="1">
                <a:ln w="6350">
                  <a:solidFill>
                    <a:srgbClr val="C40000">
                      <a:shade val="43000"/>
                    </a:srgbClr>
                  </a:solidFill>
                </a:ln>
                <a:solidFill>
                  <a:srgbClr val="C00000"/>
                </a:solidFill>
                <a:latin typeface="Century Gothic"/>
              </a:rPr>
              <a:t>Мобильное приложение МЧС</a:t>
            </a:r>
          </a:p>
        </p:txBody>
      </p:sp>
      <p:pic>
        <p:nvPicPr>
          <p:cNvPr id="14" name="Picture 5" descr="C:\Documents and Settings\Zheleznyakd\Рабочий стол\wr-720.sh-18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478352" y="1125280"/>
            <a:ext cx="3026718" cy="20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Zheleznyakd\Рабочий стол\скачанные файлы (7)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6320939" y="2810629"/>
            <a:ext cx="1992952" cy="156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/>
          <p:nvPr/>
        </p:nvSpPr>
        <p:spPr>
          <a:xfrm>
            <a:off x="1195754" y="448033"/>
            <a:ext cx="7596554" cy="948836"/>
          </a:xfrm>
          <a:prstGeom prst="rect">
            <a:avLst/>
          </a:prstGeom>
          <a:gradFill flip="none" rotWithShape="1">
            <a:gsLst>
              <a:gs pos="0">
                <a:srgbClr val="C40000">
                  <a:shade val="30000"/>
                  <a:satMod val="115000"/>
                </a:srgbClr>
              </a:gs>
              <a:gs pos="50000">
                <a:srgbClr val="C40000">
                  <a:shade val="67500"/>
                  <a:satMod val="115000"/>
                </a:srgbClr>
              </a:gs>
              <a:gs pos="100000">
                <a:srgbClr val="C4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defTabSz="844083" fontAlgn="auto">
              <a:spcAft>
                <a:spcPct val="0"/>
              </a:spcAft>
              <a:defRPr/>
            </a:pPr>
            <a:r>
              <a:rPr lang="ru-RU" sz="2862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Мобильное приложение</a:t>
            </a:r>
          </a:p>
          <a:p>
            <a:pPr marL="447364" defTabSz="844083" fontAlgn="auto">
              <a:spcAft>
                <a:spcPct val="0"/>
              </a:spcAft>
              <a:defRPr/>
            </a:pPr>
            <a:r>
              <a:rPr lang="ru-RU" sz="3415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«МЧС Беларуси: помощь рядом»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95627" y="1582604"/>
            <a:ext cx="4352223" cy="989141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endParaRPr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15" kern="0">
                  <a:solidFill>
                    <a:prstClr val="black"/>
                  </a:solidFill>
                  <a:latin typeface="Century Gothic"/>
                </a:rPr>
                <a:t>В разделе «Что делать?» собраны около 50-ти тем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627" y="2637687"/>
            <a:ext cx="2769596" cy="1783744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endParaRPr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>
                  <a:solidFill>
                    <a:sysClr val="windowText" lastClr="000000"/>
                  </a:solidFill>
                  <a:latin typeface="Century Gothic"/>
                </a:rPr>
                <a:t>Создатели встроили в программу </a:t>
              </a:r>
              <a:r>
                <a:rPr lang="ru-RU" sz="1477" b="1" kern="0">
                  <a:solidFill>
                    <a:sysClr val="windowText" lastClr="000000"/>
                  </a:solidFill>
                  <a:latin typeface="Century Gothic"/>
                </a:rPr>
                <a:t>оповещение о неблагоприятных и опасных явлениях,</a:t>
              </a:r>
              <a:r>
                <a:rPr lang="ru-RU" sz="1477" kern="0">
                  <a:solidFill>
                    <a:sysClr val="windowText" lastClr="000000"/>
                  </a:solidFill>
                  <a:latin typeface="Century Gothic"/>
                </a:rPr>
                <a:t> основанное на штормовых                              предупреждениях Гидрометеоцентра.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31166" y="4484085"/>
            <a:ext cx="2769596" cy="1607344"/>
            <a:chOff x="744" y="2177107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endParaRPr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>
                  <a:solidFill>
                    <a:prstClr val="black"/>
                  </a:solidFill>
                  <a:latin typeface="Century Gothic"/>
                </a:rPr>
                <a:t>В случае масштабной ЧС природного характера администратор </a:t>
              </a:r>
              <a:r>
                <a:rPr lang="ru-RU" sz="1477" b="1" kern="0">
                  <a:solidFill>
                    <a:prstClr val="black"/>
                  </a:solidFill>
                  <a:latin typeface="Century Gothic"/>
                </a:rPr>
                <a:t>включит</a:t>
              </a:r>
              <a:r>
                <a:rPr lang="ru-RU" sz="1477" kern="0">
                  <a:solidFill>
                    <a:prstClr val="black"/>
                  </a:solidFill>
                  <a:latin typeface="Century Gothic"/>
                </a:rPr>
                <a:t> для пользователей </a:t>
              </a:r>
              <a:r>
                <a:rPr lang="ru-RU" sz="1477" b="1" kern="0">
                  <a:solidFill>
                    <a:prstClr val="black"/>
                  </a:solidFill>
                  <a:latin typeface="Century Gothic"/>
                </a:rPr>
                <a:t>дополнительный раздел «Сообщить о ЧС».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5627" y="4484085"/>
            <a:ext cx="2769596" cy="1607344"/>
            <a:chOff x="3193107" y="145603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endParaRPr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>
                  <a:solidFill>
                    <a:sysClr val="windowText" lastClr="000000"/>
                  </a:solidFill>
                  <a:latin typeface="Century Gothic"/>
                </a:rPr>
                <a:t>На карте помимо явлений и регионов, где они ожидаются, </a:t>
              </a:r>
              <a:r>
                <a:rPr lang="ru-RU" sz="1477" b="1" kern="0">
                  <a:solidFill>
                    <a:sysClr val="windowText" lastClr="000000"/>
                  </a:solidFill>
                  <a:latin typeface="Century Gothic"/>
                </a:rPr>
                <a:t>будут доступны рекомендации спасателей</a:t>
              </a:r>
              <a:r>
                <a:rPr lang="ru-RU" sz="1477" kern="0">
                  <a:solidFill>
                    <a:sysClr val="windowText" lastClr="000000"/>
                  </a:solidFill>
                  <a:latin typeface="Century Gothic"/>
                </a:rPr>
                <a:t> – как вести себя в таких обстоятельствах. 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31166" y="2637687"/>
            <a:ext cx="2769596" cy="1780455"/>
            <a:chOff x="1485304" y="2188269"/>
            <a:chExt cx="3125390" cy="1875234"/>
          </a:xfrm>
          <a:scene3d>
            <a:camera prst="orthographicFront"/>
            <a:lightRig rig="chilly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endParaRPr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66822" tIns="66822" rIns="66822" bIns="66822" numCol="1" spcCol="1270" anchor="ctr" anchorCtr="0">
              <a:noAutofit/>
            </a:bodyPr>
            <a:lstStyle/>
            <a:p>
              <a:pPr algn="ctr" defTabSz="779604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b="1" kern="0">
                  <a:solidFill>
                    <a:prstClr val="black"/>
                  </a:solidFill>
                  <a:latin typeface="Century Gothic"/>
                </a:rPr>
                <a:t>Возможность не только соединения с МЧС, но и отправки СМС или звонков </a:t>
              </a:r>
              <a:r>
                <a:rPr lang="ru-RU" sz="1477" kern="0">
                  <a:solidFill>
                    <a:prstClr val="black"/>
                  </a:solidFill>
                  <a:latin typeface="Century Gothic"/>
                </a:rPr>
                <a:t>на заданный номер, например, врачу или родным. 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38688" y="4740581"/>
            <a:ext cx="1846398" cy="10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62">
                <a:solidFill>
                  <a:prstClr val="white"/>
                </a:solidFill>
                <a:latin typeface="Century Gothic"/>
              </a:rPr>
              <a:t>Новости МЧС на сайте </a:t>
            </a:r>
            <a:r>
              <a:rPr lang="ru-RU" sz="2954" b="1">
                <a:solidFill>
                  <a:prstClr val="white"/>
                </a:solidFill>
                <a:latin typeface="Century Gothic"/>
              </a:rPr>
              <a:t>112.</a:t>
            </a:r>
            <a:r>
              <a:rPr lang="en-US" sz="2954" b="1">
                <a:solidFill>
                  <a:prstClr val="white"/>
                </a:solidFill>
                <a:latin typeface="Century Gothic"/>
              </a:rPr>
              <a:t>by</a:t>
            </a:r>
            <a:endParaRPr lang="ru-RU" sz="2954" b="1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7216515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87968" y="458910"/>
            <a:ext cx="8085992" cy="376385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indent="422041" algn="ctr"/>
            <a:r>
              <a:rPr lang="ru-RU" sz="1846" b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Пожар на сельскохозяйственном объекте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59" y="953155"/>
            <a:ext cx="4229000" cy="2384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58" y="3486165"/>
            <a:ext cx="4229000" cy="2384099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79713" y="916458"/>
            <a:ext cx="3669959" cy="5016758"/>
          </a:xfrm>
          <a:prstGeom prst="rect">
            <a:avLst/>
          </a:prstGeom>
          <a:solidFill>
            <a:srgbClr val="FFC000">
              <a:alpha val="83000"/>
            </a:srgbClr>
          </a:soli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ru-RU" sz="1600"/>
              <a:t>28 марта в Солигорском районе произошло </a:t>
            </a:r>
            <a:r>
              <a:rPr lang="ru-RU" sz="1600" b="1"/>
              <a:t>загорание соломы </a:t>
            </a:r>
            <a:r>
              <a:rPr lang="ru-RU" sz="1600"/>
              <a:t>на территории МТФ ОАО «Краснодворцы». По прибытии к месту вызова было установлено, что горит солома отдельными очагами </a:t>
            </a:r>
            <a:r>
              <a:rPr lang="ru-RU" sz="1600" b="1"/>
              <a:t>на площади 250 кв.м</a:t>
            </a:r>
            <a:r>
              <a:rPr lang="ru-RU" sz="1600"/>
              <a:t> на открытой территории МТФ. До прибытия подразделений тушение загорания не проводилось. Солома использовалась для подстила скоту. Пожар происходил на расстоянии 5 метров от здания МТФ. </a:t>
            </a:r>
            <a:r>
              <a:rPr lang="ru-RU" sz="1600" b="1"/>
              <a:t>В результате пожара огнем повреждена солома на площади 250 кв. метров</a:t>
            </a:r>
            <a:r>
              <a:rPr lang="ru-RU" sz="1600"/>
              <a:t>. Причина пожара устанавливается. Рассматриваемая версия – </a:t>
            </a:r>
            <a:r>
              <a:rPr lang="ru-RU" sz="1600" b="1"/>
              <a:t>неосторожное обращение с огнем, виновные лица устанавливаются.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178459037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12" name="AutoShape 2" descr="ÐÐ°ÑÑÐ¸Ð½ÐºÐ¸ Ð¿Ð¾ Ð·Ð°Ð¿ÑÐ¾ÑÑ ÐºÐ°ÑÐ¸ÐºÐ°ÑÑÑÑ ÐÐ§Ð¡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ÐÐ°ÑÑÐ¸Ð½ÐºÐ¸ Ð¿Ð¾ Ð·Ð°Ð¿ÑÐ¾ÑÑ ÐºÐ°ÑÐ¸ÐºÐ°ÑÑÑÑ ÐÐ§Ð¡"/>
          <p:cNvSpPr>
            <a:spLocks noChangeAspect="1" noChangeArrowheads="1"/>
          </p:cNvSpPr>
          <p:nvPr/>
        </p:nvSpPr>
        <p:spPr bwMode="auto">
          <a:xfrm>
            <a:off x="424961" y="785974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6" descr="ÐÐ°ÑÑÐ¸Ð½ÐºÐ¸ Ð¿Ð¾ Ð·Ð°Ð¿ÑÐ¾ÑÑ ÐºÐ°ÑÐ¸ÐºÐ°ÑÑÑÑ ÐÐ§Ð¡"/>
          <p:cNvSpPr>
            <a:spLocks noChangeAspect="1" noChangeArrowheads="1"/>
          </p:cNvSpPr>
          <p:nvPr/>
        </p:nvSpPr>
        <p:spPr bwMode="auto">
          <a:xfrm flipV="1">
            <a:off x="284285" y="130420"/>
            <a:ext cx="140677" cy="1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740232" y="1375444"/>
            <a:ext cx="3052076" cy="4247317"/>
          </a:xfrm>
          <a:prstGeom prst="rect">
            <a:avLst/>
          </a:prstGeom>
          <a:solidFill>
            <a:srgbClr val="FFC000">
              <a:alpha val="83000"/>
            </a:srgbClr>
          </a:soli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r>
              <a:rPr lang="ru-RU"/>
              <a:t>Один из последних случаев произошел днем 19 марта в Борисовском районе. По предварительной информации, </a:t>
            </a:r>
            <a:r>
              <a:rPr lang="ru-RU" b="1"/>
              <a:t>60-летний житель</a:t>
            </a:r>
            <a:r>
              <a:rPr lang="ru-RU"/>
              <a:t> Борисова приехал на дачу и решил навести там порядок. На соседнем заброшенном участке </a:t>
            </a:r>
            <a:r>
              <a:rPr lang="ru-RU" b="1"/>
              <a:t>он жег сухую траву </a:t>
            </a:r>
            <a:r>
              <a:rPr lang="ru-RU"/>
              <a:t>и мусор. В последующем вблизи костра спасателями </a:t>
            </a:r>
            <a:r>
              <a:rPr lang="ru-RU" b="1"/>
              <a:t>было обнаружено обугленное тело </a:t>
            </a:r>
            <a:r>
              <a:rPr lang="ru-RU"/>
              <a:t>погибшего.</a:t>
            </a:r>
            <a:endParaRPr lang="en-US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87968" y="637994"/>
            <a:ext cx="8085992" cy="660437"/>
          </a:xfrm>
          <a:prstGeom prst="rect">
            <a:avLst/>
          </a:prstGeom>
          <a:solidFill>
            <a:schemeClr val="accent1">
              <a:lumMod val="75000"/>
              <a:alpha val="83000"/>
            </a:schemeClr>
          </a:solidFill>
          <a:ln w="9525"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indent="422041" algn="just"/>
            <a:r>
              <a:rPr lang="ru-RU" sz="1846" b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этом году из-за выжигания сухой растительности в Минской области погибло 2 человека, 3 – получили ожоги.</a:t>
            </a:r>
            <a:endParaRPr lang="ru-RU" sz="1846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6" y="1962178"/>
            <a:ext cx="4656247" cy="307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1072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5218344" y="1694030"/>
            <a:ext cx="579305" cy="579305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/>
          </a:p>
        </p:txBody>
      </p:sp>
      <p:sp>
        <p:nvSpPr>
          <p:cNvPr id="8" name="Овал 7"/>
          <p:cNvSpPr/>
          <p:nvPr/>
        </p:nvSpPr>
        <p:spPr>
          <a:xfrm>
            <a:off x="5399631" y="820836"/>
            <a:ext cx="3530253" cy="321865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66769" y="456546"/>
            <a:ext cx="6182180" cy="142690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215"/>
              <a:t>На придомовой территории, земельных участках, предоставленных для ведения коллективного садоводства или дачного строительства, </a:t>
            </a:r>
            <a:br>
              <a:rPr lang="ru-RU" sz="2215"/>
            </a:br>
            <a:r>
              <a:rPr lang="ru-RU" sz="2492" b="1"/>
              <a:t>не допускается выжигание сухой растительности на корню</a:t>
            </a:r>
            <a:r>
              <a:rPr lang="ru-RU" sz="2215" b="1"/>
              <a:t>.</a:t>
            </a:r>
            <a:endParaRPr lang="ru-RU" sz="2215" b="1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15399" y="1983682"/>
            <a:ext cx="28544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>
                <a:latin typeface="Century Gothic" panose="020B0502020202020204" pitchFamily="34" charset="0"/>
              </a:rPr>
              <a:t>За разжигание костров в запрещенных местах возможна как </a:t>
            </a:r>
            <a:r>
              <a:rPr lang="ru-RU" b="1" u="sng">
                <a:solidFill>
                  <a:schemeClr val="bg1"/>
                </a:solidFill>
                <a:latin typeface="Century Gothic" panose="020B0502020202020204" pitchFamily="34" charset="0"/>
              </a:rPr>
              <a:t>административная</a:t>
            </a:r>
            <a:r>
              <a:rPr lang="ru-RU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>
                <a:latin typeface="Century Gothic" panose="020B0502020202020204" pitchFamily="34" charset="0"/>
              </a:rPr>
              <a:t>так и </a:t>
            </a:r>
            <a:r>
              <a:rPr lang="ru-RU" b="1" u="sng">
                <a:solidFill>
                  <a:schemeClr val="bg1"/>
                </a:solidFill>
                <a:latin typeface="Century Gothic" panose="020B0502020202020204" pitchFamily="34" charset="0"/>
              </a:rPr>
              <a:t>уголовная</a:t>
            </a:r>
            <a:r>
              <a:rPr lang="ru-RU" b="1">
                <a:solidFill>
                  <a:schemeClr val="bg1"/>
                </a:solidFill>
                <a:latin typeface="Century Gothic" panose="020B0502020202020204" pitchFamily="34" charset="0"/>
              </a:rPr>
              <a:t> ответственность</a:t>
            </a:r>
            <a:r>
              <a:rPr lang="ru-RU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" name="Содержимое 2"/>
          <p:cNvSpPr txBox="1"/>
          <p:nvPr/>
        </p:nvSpPr>
        <p:spPr>
          <a:xfrm>
            <a:off x="121667" y="1984775"/>
            <a:ext cx="4771598" cy="4337665"/>
          </a:xfrm>
          <a:prstGeom prst="rect">
            <a:avLst/>
          </a:prstGeom>
        </p:spPr>
        <p:txBody>
          <a:bodyPr vert="horz" anchor="t">
            <a:normAutofit fontScale="7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769"/>
              <a:t>Разводить костры следует при условии обеспечения непрерывного контроля за процессом горения и тления. </a:t>
            </a:r>
          </a:p>
          <a:p>
            <a:pPr marL="59086" indent="0">
              <a:buNone/>
            </a:pPr>
            <a:endParaRPr lang="ru-RU" sz="2769"/>
          </a:p>
          <a:p>
            <a:r>
              <a:rPr lang="ru-RU" sz="2769"/>
              <a:t>Места для разведения костров должны быть очищены от горючих веществ и материалов, сухой растительности и обеспечены средствами тушения. </a:t>
            </a:r>
          </a:p>
          <a:p>
            <a:pPr marL="59086" indent="0">
              <a:buNone/>
            </a:pPr>
            <a:endParaRPr lang="ru-RU" sz="2769"/>
          </a:p>
          <a:p>
            <a:r>
              <a:rPr lang="ru-RU" sz="2769"/>
              <a:t>Процесс горения и тления должен осуществляться таким образом, чтобы пламя и искры не попадали на горючие элементы зданий, хозяйственных строений и сооружений, на хранящиеся горючие вещества и материалы.</a:t>
            </a:r>
          </a:p>
          <a:p>
            <a:endParaRPr lang="ru-RU" sz="2769"/>
          </a:p>
          <a:p>
            <a:pPr lvl="0"/>
            <a:endParaRPr lang="ru-RU" sz="2769"/>
          </a:p>
        </p:txBody>
      </p:sp>
      <p:sp>
        <p:nvSpPr>
          <p:cNvPr id="14" name="Содержимое 2"/>
          <p:cNvSpPr txBox="1"/>
          <p:nvPr/>
        </p:nvSpPr>
        <p:spPr>
          <a:xfrm>
            <a:off x="4762309" y="4342943"/>
            <a:ext cx="4355079" cy="154196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69"/>
              <a:t>По окончании процесса горения остатки горящих (тлеющих) материалов должны быть потушены до полного прекращения тления.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21033088">
            <a:off x="314921" y="410414"/>
            <a:ext cx="2604226" cy="1460802"/>
          </a:xfrm>
          <a:prstGeom prst="stripedRightArrow">
            <a:avLst>
              <a:gd name="adj1" fmla="val 50000"/>
              <a:gd name="adj2" fmla="val 20142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15" b="1"/>
          </a:p>
          <a:p>
            <a:pPr algn="ctr"/>
            <a:r>
              <a:rPr lang="ru-RU" sz="1292" b="1">
                <a:solidFill>
                  <a:schemeClr val="bg1"/>
                </a:solidFill>
                <a:latin typeface="Century Gothic" panose="020B0502020202020204" pitchFamily="34" charset="0"/>
              </a:rPr>
              <a:t>ВАЖНО!!!</a:t>
            </a:r>
          </a:p>
          <a:p>
            <a:pPr algn="ctr"/>
            <a:r>
              <a:rPr lang="ru-RU" sz="1292" b="1">
                <a:solidFill>
                  <a:schemeClr val="bg1"/>
                </a:solidFill>
                <a:latin typeface="Century Gothic" panose="020B0502020202020204" pitchFamily="34" charset="0"/>
              </a:rPr>
              <a:t>МЧС за безопасные дачи</a:t>
            </a:r>
          </a:p>
          <a:p>
            <a:pPr algn="ctr"/>
            <a:endParaRPr lang="ru-RU" sz="1846" b="1"/>
          </a:p>
        </p:txBody>
      </p:sp>
    </p:spTree>
    <p:extLst>
      <p:ext uri="{BB962C8B-B14F-4D97-AF65-F5344CB8AC3E}">
        <p14:creationId xmlns:p14="http://schemas.microsoft.com/office/powerpoint/2010/main" val="11745908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Пожарно-профилактическая</a:t>
            </a:r>
            <a:r>
              <a:rPr lang="ru-RU" alt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796062"/>
            <a:ext cx="8643938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смотры противопожарного состояния более </a:t>
            </a:r>
            <a:b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>
                <a:solidFill>
                  <a:srgbClr val="FF0000"/>
                </a:solidFill>
                <a:latin typeface="+mn-lt"/>
                <a:ea typeface="+mj-ea"/>
                <a:cs typeface="+mj-cs"/>
              </a:rPr>
              <a:t>58 тыс. </a:t>
            </a:r>
            <a: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 </a:t>
            </a:r>
          </a:p>
          <a:p>
            <a:pPr indent="447675" algn="just">
              <a:defRPr/>
            </a:pPr>
            <a: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Смотровыми комиссиями, в состав которых включены представители всех заинтересованных субъектов профилактики, проведены обследования более</a:t>
            </a:r>
            <a:r>
              <a:rPr lang="ru-RU" sz="2400" b="1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98 тыс. </a:t>
            </a:r>
            <a: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0105"/>
            <a:ext cx="3816424" cy="254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0105"/>
            <a:ext cx="3824461" cy="255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12534"/>
            <a:ext cx="3879133" cy="290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23795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>
                <a:latin typeface="+mn-lt"/>
              </a:rPr>
              <a:t>Проведены ремонты отопительных печей </a:t>
            </a:r>
            <a:br>
              <a:rPr lang="ru-RU" sz="3000">
                <a:latin typeface="+mn-lt"/>
              </a:rPr>
            </a:br>
            <a:r>
              <a:rPr lang="ru-RU" sz="3000">
                <a:latin typeface="+mn-lt"/>
              </a:rPr>
              <a:t>в </a:t>
            </a:r>
            <a:r>
              <a:rPr lang="ru-RU" sz="3000" b="1">
                <a:solidFill>
                  <a:srgbClr val="FF0000"/>
                </a:solidFill>
                <a:latin typeface="+mn-lt"/>
              </a:rPr>
              <a:t>80</a:t>
            </a:r>
            <a:r>
              <a:rPr lang="ru-RU" sz="3000">
                <a:latin typeface="+mn-lt"/>
              </a:rPr>
              <a:t> домовладениях, электропроводки </a:t>
            </a:r>
            <a:br>
              <a:rPr lang="ru-RU" sz="3000">
                <a:latin typeface="+mn-lt"/>
              </a:rPr>
            </a:br>
            <a:r>
              <a:rPr lang="ru-RU" sz="3000">
                <a:latin typeface="+mn-lt"/>
              </a:rPr>
              <a:t>в </a:t>
            </a:r>
            <a:r>
              <a:rPr lang="ru-RU" sz="3000" b="1">
                <a:solidFill>
                  <a:srgbClr val="FF0000"/>
                </a:solidFill>
                <a:latin typeface="+mn-lt"/>
              </a:rPr>
              <a:t>41 </a:t>
            </a:r>
            <a:r>
              <a:rPr lang="ru-RU" sz="3000">
                <a:latin typeface="+mn-lt"/>
              </a:rPr>
              <a:t>домовладении, установлены АПИ </a:t>
            </a:r>
            <a:br>
              <a:rPr lang="ru-RU" sz="3000">
                <a:latin typeface="+mn-lt"/>
              </a:rPr>
            </a:br>
            <a:r>
              <a:rPr lang="ru-RU" sz="3000">
                <a:latin typeface="+mn-lt"/>
              </a:rPr>
              <a:t>в более чем  </a:t>
            </a:r>
            <a:r>
              <a:rPr lang="ru-RU" sz="3000" b="1">
                <a:solidFill>
                  <a:srgbClr val="FF0000"/>
                </a:solidFill>
                <a:latin typeface="+mn-lt"/>
              </a:rPr>
              <a:t>3 тыс.</a:t>
            </a:r>
            <a:r>
              <a:rPr lang="ru-RU" sz="300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>
                <a:latin typeface="+mn-lt"/>
              </a:rPr>
              <a:t>домовладениях (квартирах), </a:t>
            </a:r>
            <a:br>
              <a:rPr lang="ru-RU" sz="3000">
                <a:latin typeface="+mn-lt"/>
              </a:rPr>
            </a:br>
            <a:r>
              <a:rPr lang="ru-RU" sz="3000">
                <a:latin typeface="+mn-lt"/>
              </a:rPr>
              <a:t>в </a:t>
            </a:r>
            <a:r>
              <a:rPr lang="ru-RU" sz="3000" b="1">
                <a:solidFill>
                  <a:srgbClr val="FF0000"/>
                </a:solidFill>
                <a:latin typeface="+mn-lt"/>
              </a:rPr>
              <a:t>13</a:t>
            </a:r>
            <a:r>
              <a:rPr lang="ru-RU" sz="300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>
                <a:latin typeface="+mn-lt"/>
              </a:rPr>
              <a:t> </a:t>
            </a:r>
            <a:endParaRPr lang="ru-RU" sz="3200">
              <a:latin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83,2% пожаров - в жилом секторе </a:t>
            </a:r>
            <a:endParaRPr lang="ru-RU" altLang="ru-RU" sz="2600" b="1">
              <a:solidFill>
                <a:srgbClr val="FF0000"/>
              </a:solidFill>
            </a:endParaRPr>
          </a:p>
        </p:txBody>
      </p:sp>
      <p:graphicFrame>
        <p:nvGraphicFramePr>
          <p:cNvPr id="4" name="Диаграмма 5"/>
          <p:cNvGraphicFramePr/>
          <p:nvPr>
            <p:extLst>
              <p:ext uri="{D42A27DB-BD31-4B8C-83A1-F6EECF244321}">
                <p14:modId xmlns:p14="http://schemas.microsoft.com/office/powerpoint/2010/main" val="91945599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/>
          <p:nvPr>
            <p:extLst>
              <p:ext uri="{D42A27DB-BD31-4B8C-83A1-F6EECF244321}">
                <p14:modId xmlns:p14="http://schemas.microsoft.com/office/powerpoint/2010/main" val="203232246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br>
              <a:rPr lang="ru-RU" sz="2400" b="1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на родительских собраниях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3872"/>
            <a:ext cx="4464496" cy="29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3871"/>
            <a:ext cx="4469471" cy="297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0" y="3951656"/>
            <a:ext cx="4259030" cy="283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1656"/>
            <a:ext cx="4325920" cy="28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безопасности Минской области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причины  пожаров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4440514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</a:t>
            </a:r>
            <a:r>
              <a:rPr lang="ru-RU" altLang="ru-RU" sz="2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r>
              <a:rPr lang="ru-RU" alt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гибели людей от пожаров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20337949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09439881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1757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6944940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39467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1692" y="545123"/>
            <a:ext cx="5248331" cy="14404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32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90% </a:t>
            </a:r>
            <a:br>
              <a:rPr lang="ru-RU" sz="332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погибших от пожаров людей </a:t>
            </a:r>
            <a:b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323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КУРИЛИ В ПОСТЕЛИ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60123" y="545123"/>
            <a:ext cx="253218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РАБОЧАЯ\ДИАНА\09 НИП\Буклет по пожарам\сига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87080" y="448746"/>
            <a:ext cx="2489689" cy="179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60123" y="2597451"/>
            <a:ext cx="2532185" cy="310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\\ftpserver\ftp\районы\02_ ОТДЕЛЫ МОУ МЧС\Пропаганда\НИП, СМИ и РЕКЛАМА\НИП утвержденная министерством\Листовки\Курение\ОБЯЗАТЕЛЬНО ИСПОЛЬЗОВАТЬ!!!!!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87079" y="2449362"/>
            <a:ext cx="2489690" cy="31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60967" y="2809001"/>
            <a:ext cx="5629782" cy="242397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/>
              <a:t>Тлеющий окурок </a:t>
            </a:r>
            <a:r>
              <a:rPr lang="ru-RU"/>
              <a:t>сигареты, попадая на постельные принадлежности, через считанные минуты становится причиной пожара.</a:t>
            </a:r>
          </a:p>
          <a:p>
            <a:r>
              <a:rPr lang="ru-RU" b="1" u="sng"/>
              <a:t>Смертельную</a:t>
            </a:r>
            <a:r>
              <a:rPr lang="ru-RU"/>
              <a:t> дозу угарного газа человек получает через 2-3 вдоха.</a:t>
            </a:r>
          </a:p>
        </p:txBody>
      </p:sp>
    </p:spTree>
    <p:extLst>
      <p:ext uri="{BB962C8B-B14F-4D97-AF65-F5344CB8AC3E}">
        <p14:creationId xmlns:p14="http://schemas.microsoft.com/office/powerpoint/2010/main" val="38581704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/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defRPr/>
            </a:pPr>
            <a:r>
              <a:rPr lang="ru-RU" sz="2769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отступка.</a:t>
            </a: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buNone/>
              <a:defRPr/>
            </a:pPr>
            <a:endParaRPr lang="ru-RU" sz="2769" b="1" u="sng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defRPr/>
            </a:pPr>
            <a:r>
              <a:rPr lang="ru-RU" sz="2769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>
                <a:latin typeface="Century Gothic"/>
              </a:rPr>
              <a:t>– </a:t>
            </a:r>
            <a:r>
              <a:rPr lang="ru-RU" sz="3508" b="1" u="sng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buNone/>
              <a:defRPr/>
            </a:pPr>
            <a:endParaRPr lang="ru-RU" sz="2769">
              <a:latin typeface="Century Gothic"/>
            </a:endParaRP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defRPr/>
            </a:pPr>
            <a:r>
              <a:rPr lang="ru-RU" sz="2769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>
                <a:latin typeface="Century Gothic"/>
              </a:rPr>
              <a:t> </a:t>
            </a:r>
            <a:r>
              <a:rPr lang="ru-RU" sz="2769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buNone/>
              <a:defRPr/>
            </a:pPr>
            <a:endParaRPr lang="ru-RU" sz="2769">
              <a:latin typeface="Century Gothic"/>
            </a:endParaRP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defRPr/>
            </a:pPr>
            <a:r>
              <a:rPr lang="ru-RU" sz="2769">
                <a:latin typeface="Century Gothic"/>
              </a:rPr>
              <a:t>Следует предусмотреть </a:t>
            </a:r>
            <a:r>
              <a:rPr lang="ru-RU" sz="4154" b="1" u="sng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>
                <a:latin typeface="Century Gothic"/>
              </a:rPr>
              <a:t>у топки печи негорючим материалом размером </a:t>
            </a:r>
            <a:r>
              <a:rPr lang="ru-RU" sz="4154" b="1" u="sng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buNone/>
              <a:defRPr/>
            </a:pPr>
            <a:endParaRPr lang="ru-RU" sz="2769">
              <a:latin typeface="Century Gothic"/>
            </a:endParaRP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defRPr/>
            </a:pPr>
            <a:r>
              <a:rPr lang="ru-RU" sz="2769" b="1" u="sng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>
                <a:latin typeface="Century Gothic"/>
              </a:rPr>
              <a:t> печь рекомендуется 2-3 раза в день </a:t>
            </a:r>
            <a:r>
              <a:rPr lang="ru-RU" sz="3692" b="1" u="sng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buNone/>
              <a:defRPr/>
            </a:pPr>
            <a:endParaRPr lang="ru-RU" sz="2769">
              <a:latin typeface="Century Gothic"/>
            </a:endParaRP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defRPr/>
            </a:pPr>
            <a:r>
              <a:rPr lang="ru-RU" sz="2769">
                <a:latin typeface="Century Gothic"/>
              </a:rPr>
              <a:t>Не используйте для растопки </a:t>
            </a:r>
            <a:r>
              <a:rPr lang="ru-RU" sz="4154" b="1" u="sng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ct val="0"/>
              </a:spcAft>
              <a:buClr>
                <a:srgbClr val="C40000"/>
              </a:buClr>
              <a:defRPr/>
            </a:pPr>
            <a:endParaRPr lang="ru-RU" sz="4154">
              <a:solidFill>
                <a:sysClr val="window" lastClr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546958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16"/>
  <p:tag name="AS_OS" val="Microsoft Windows NT 10.0.17763.0"/>
  <p:tag name="AS_RELEASE_DATE" val="2022.02.14"/>
  <p:tag name="AS_TITLE" val="Aspose.Slides for .NET5"/>
  <p:tag name="AS_VERSION" val="22.2"/>
</p:tagLst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Arial"/>
      <a:cs typeface="Arial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Arial"/>
      <a:cs typeface="Arial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Arial"/>
      <a:cs typeface="Arial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Arial"/>
      <a:cs typeface="Arial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9973</TotalTime>
  <Words>1053</Words>
  <Application>Microsoft Office PowerPoint</Application>
  <PresentationFormat>Экран (4:3)</PresentationFormat>
  <Paragraphs>149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Учебный семинар —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90%  погибших от пожаров людей  КУРИЛИ В ПОСТЕЛИ</vt:lpstr>
      <vt:lpstr>БЕЗОПАСНОСТЬ  ПЕЧНОГО ОТОПЛЕНИЯ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  <vt:lpstr>Презентация PowerPoint</vt:lpstr>
      <vt:lpstr>Презентация PowerPoint</vt:lpstr>
      <vt:lpstr>Презентация PowerPoint</vt:lpstr>
      <vt:lpstr>На придомовой территории, земельных участках, предоставленных для ведения коллективного садоводства или дачного строительства,  не допускается выжигание сухой растительности на корню.</vt:lpstr>
      <vt:lpstr>Презентация PowerPoint</vt:lpstr>
      <vt:lpstr>Презентация PowerPoint</vt:lpstr>
      <vt:lpstr>Проведены ремонты отопительных печей  в 80 домовладениях, электропроводки  в 41 домовладении, установлены АПИ  в более чем  3 тыс. домовладениях (квартирах),  в 13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Садовая</cp:lastModifiedBy>
  <cp:revision>1299</cp:revision>
  <cp:lastPrinted>2022-04-15T13:37:05Z</cp:lastPrinted>
  <dcterms:created xsi:type="dcterms:W3CDTF">2014-06-25T09:09:40Z</dcterms:created>
  <dcterms:modified xsi:type="dcterms:W3CDTF">2022-05-11T20:23:24Z</dcterms:modified>
</cp:coreProperties>
</file>